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ink/ink1.xml" ContentType="application/inkml+xml"/>
  <Override PartName="/ppt/ink/ink2.xml" ContentType="application/inkml+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
  </p:notesMasterIdLst>
  <p:sldIdLst>
    <p:sldId id="256" r:id="rId2"/>
    <p:sldId id="257" r:id="rId3"/>
    <p:sldId id="258" r:id="rId4"/>
    <p:sldId id="259" r:id="rId5"/>
    <p:sldId id="260" r:id="rId6"/>
    <p:sldId id="264" r:id="rId7"/>
    <p:sldId id="265" r:id="rId8"/>
    <p:sldId id="261" r:id="rId9"/>
    <p:sldId id="262" r:id="rId10"/>
    <p:sldId id="263"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70854" autoAdjust="0"/>
  </p:normalViewPr>
  <p:slideViewPr>
    <p:cSldViewPr snapToGrid="0">
      <p:cViewPr>
        <p:scale>
          <a:sx n="75" d="100"/>
          <a:sy n="75" d="100"/>
        </p:scale>
        <p:origin x="1950"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07T10:57:13.762"/>
    </inkml:context>
    <inkml:brush xml:id="br0">
      <inkml:brushProperty name="width" value="0.035" units="cm"/>
      <inkml:brushProperty name="height" value="0.035" units="cm"/>
      <inkml:brushProperty name="color" value="#E71224"/>
    </inkml:brush>
  </inkml:definitions>
  <inkml:trace contextRef="#ctx0" brushRef="#br0">0 0 23872,'959'0'0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07T10:57:16.662"/>
    </inkml:context>
    <inkml:brush xml:id="br0">
      <inkml:brushProperty name="width" value="0.035" units="cm"/>
      <inkml:brushProperty name="height" value="0.035" units="cm"/>
      <inkml:brushProperty name="color" value="#E71224"/>
    </inkml:brush>
  </inkml:definitions>
  <inkml:trace contextRef="#ctx0" brushRef="#br0">67 0 24575,'-1'0'0,"-2"0"0,-1 0 0,-1 0 0,-1 0 0,-1 0 0,0 0 0,1 0 0,-1 0 0,0 0 0,0 0 0,0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E8BA9E6-099F-41E6-BFD2-F7B0723FC1B0}" type="datetimeFigureOut">
              <a:rPr lang="en-US" smtClean="0"/>
              <a:t>10/7/2025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7ED6120-B905-44AD-A148-BF2D9EF4AA36}" type="slidenum">
              <a:rPr lang="en-US" smtClean="0"/>
              <a:t>‹#›</a:t>
            </a:fld>
            <a:endParaRPr lang="en-US"/>
          </a:p>
        </p:txBody>
      </p:sp>
    </p:spTree>
    <p:extLst>
      <p:ext uri="{BB962C8B-B14F-4D97-AF65-F5344CB8AC3E}">
        <p14:creationId xmlns:p14="http://schemas.microsoft.com/office/powerpoint/2010/main" val="5137742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Welcome, everyone. This is Automatic Generation of Automated Test Suites. My name is Rye Howard Stone. Feel free to follow along on our GitHub. The link is listed right there, I’ll give you a minute to copy it down if you like. This PowerPoint is actually included in the GitHub along with all of the other code for my project so far.</a:t>
            </a:r>
          </a:p>
        </p:txBody>
      </p:sp>
      <p:sp>
        <p:nvSpPr>
          <p:cNvPr id="4" name="Slide Number Placeholder 3"/>
          <p:cNvSpPr>
            <a:spLocks noGrp="1"/>
          </p:cNvSpPr>
          <p:nvPr>
            <p:ph type="sldNum" sz="quarter" idx="5"/>
          </p:nvPr>
        </p:nvSpPr>
        <p:spPr/>
        <p:txBody>
          <a:bodyPr/>
          <a:lstStyle/>
          <a:p>
            <a:fld id="{57ED6120-B905-44AD-A148-BF2D9EF4AA36}" type="slidenum">
              <a:rPr lang="en-US" smtClean="0"/>
              <a:t>1</a:t>
            </a:fld>
            <a:endParaRPr lang="en-US"/>
          </a:p>
        </p:txBody>
      </p:sp>
    </p:spTree>
    <p:extLst>
      <p:ext uri="{BB962C8B-B14F-4D97-AF65-F5344CB8AC3E}">
        <p14:creationId xmlns:p14="http://schemas.microsoft.com/office/powerpoint/2010/main" val="14360354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I've shown my research questions again up here on the left. Unfortunately, we have yet to check off a single one. Okay, so essentially what I've managed to do so far in the three or so weeks I've been working on this is obtain the three Python repos, reduce their coverage to 50%, and set up a fairly comprehensive evaluation framework, which you can see on the GitHub, in order to test this refinement slash command, which I have drafted. But of course, my preliminary tests have shown that the results are inconclusive at best. The current roadblock is that testing variants is expensive. Each one of those runs, when I ran those four models there together, took about 30 to 50% of my weekly usage. So I can only afford to do maybe one or two of them a week. So that's the main bottleneck, at least. My goals till the end of the semester are to test simpler versions, not an ablation study, but in fact, getting some kind of refinement command that works. Perhaps breaking it down and only giving a few tools or one tool at a time. Balancing that, of course, with my limited testing capacity because of API costs. One thing that I have not done that I would think is probably a good next step is to study the base model performance to reveal optimization opportunities. So all of the results in the previous slide are actually included on the GitHub, the exact logs of every action they took. So if I create something that allows me to diagnose those, do some forensic analysis on what worked and what didn't there, perhaps we can treat that like a form of model training. I can iterate until I get better results on that repo and then I'll have to obtain some more final test repos. So my questions here are, do you see any flaws in my approach or evaluation? How would you improve from here? What would you try next? Would you limit token usage somehow while trying to improve performance, or save that until you have something that works better than the base model? Are there any expert test suite refiners in the house or any expert Claude users that can give me some advice? What did you think in general? Thank you </a:t>
            </a:r>
            <a:r>
              <a:rPr lang="en-US"/>
              <a:t>for coming!</a:t>
            </a:r>
            <a:endParaRPr lang="en-US" dirty="0"/>
          </a:p>
        </p:txBody>
      </p:sp>
      <p:sp>
        <p:nvSpPr>
          <p:cNvPr id="4" name="Slide Number Placeholder 3"/>
          <p:cNvSpPr>
            <a:spLocks noGrp="1"/>
          </p:cNvSpPr>
          <p:nvPr>
            <p:ph type="sldNum" sz="quarter" idx="5"/>
          </p:nvPr>
        </p:nvSpPr>
        <p:spPr/>
        <p:txBody>
          <a:bodyPr/>
          <a:lstStyle/>
          <a:p>
            <a:fld id="{57ED6120-B905-44AD-A148-BF2D9EF4AA36}" type="slidenum">
              <a:rPr lang="en-US" smtClean="0"/>
              <a:t>10</a:t>
            </a:fld>
            <a:endParaRPr lang="en-US"/>
          </a:p>
        </p:txBody>
      </p:sp>
    </p:spTree>
    <p:extLst>
      <p:ext uri="{BB962C8B-B14F-4D97-AF65-F5344CB8AC3E}">
        <p14:creationId xmlns:p14="http://schemas.microsoft.com/office/powerpoint/2010/main" val="8312830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the problem? Test suites are incomplete for the most part. On the left you can see a figure 2 from this empirical study where they were searching the word test in all of the Java files in a project and they're able to find that the number of test occurrences drops radically after maybe 3 or 4 and that about half of GitHub repositories have no test cases. On the right you can see a scatter plot from a different publication where it shows the number of developers on a log scale on the x-axis and on the y-axis it's log scale of the number of test cases. And you can see there's not a whole lot of correlation between the number of developers that you have and the number of test cases that you end up with. They also found that something like 60% of the projects they looked at that did have test cases only had maybe 1 to 9 tests.</a:t>
            </a:r>
          </a:p>
        </p:txBody>
      </p:sp>
      <p:sp>
        <p:nvSpPr>
          <p:cNvPr id="4" name="Slide Number Placeholder 3"/>
          <p:cNvSpPr>
            <a:spLocks noGrp="1"/>
          </p:cNvSpPr>
          <p:nvPr>
            <p:ph type="sldNum" sz="quarter" idx="5"/>
          </p:nvPr>
        </p:nvSpPr>
        <p:spPr/>
        <p:txBody>
          <a:bodyPr/>
          <a:lstStyle/>
          <a:p>
            <a:fld id="{57ED6120-B905-44AD-A148-BF2D9EF4AA36}" type="slidenum">
              <a:rPr lang="en-US" smtClean="0"/>
              <a:t>2</a:t>
            </a:fld>
            <a:endParaRPr lang="en-US"/>
          </a:p>
        </p:txBody>
      </p:sp>
    </p:spTree>
    <p:extLst>
      <p:ext uri="{BB962C8B-B14F-4D97-AF65-F5344CB8AC3E}">
        <p14:creationId xmlns:p14="http://schemas.microsoft.com/office/powerpoint/2010/main" val="7075090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Coming to the rescue, as it is coming to the rescue of many other things nowadays, AI coding agents. There are now publicly available automated computer assistants from most major AI companies. OpenAI has Codex, Anthropic has Claude Code, and Cursor, of course, allows you to use a number of different models through the same low subscription cost. Now, these already essentially do what we need. We just need to prompt it correctly. And that's what my project is.</a:t>
            </a:r>
          </a:p>
        </p:txBody>
      </p:sp>
      <p:sp>
        <p:nvSpPr>
          <p:cNvPr id="4" name="Slide Number Placeholder 3"/>
          <p:cNvSpPr>
            <a:spLocks noGrp="1"/>
          </p:cNvSpPr>
          <p:nvPr>
            <p:ph type="sldNum" sz="quarter" idx="5"/>
          </p:nvPr>
        </p:nvSpPr>
        <p:spPr/>
        <p:txBody>
          <a:bodyPr/>
          <a:lstStyle/>
          <a:p>
            <a:fld id="{57ED6120-B905-44AD-A148-BF2D9EF4AA36}" type="slidenum">
              <a:rPr lang="en-US" smtClean="0"/>
              <a:t>3</a:t>
            </a:fld>
            <a:endParaRPr lang="en-US"/>
          </a:p>
        </p:txBody>
      </p:sp>
    </p:spTree>
    <p:extLst>
      <p:ext uri="{BB962C8B-B14F-4D97-AF65-F5344CB8AC3E}">
        <p14:creationId xmlns:p14="http://schemas.microsoft.com/office/powerpoint/2010/main" val="26110589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my project, we're going to be looking at essentially one major research question with several parts. So I'm trying to see whether or not one can improve upon the existing state-of-the-art agentic coding tools test suite refinement abilities using their built-in hooks and slash commands.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a hook is essentially something that intercepts a tool, like a bash command, before or after you do it. And a slash command is essentially an automated prompt macro. More on that later.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two sub-questions that I'm trying to answer here are, does tool-specific guidance improve performance, and if so, which tools? And B, are there robust methods by which agents can cut down on token usage while utilizing these tools?</a:t>
            </a:r>
          </a:p>
          <a:p>
            <a:endParaRPr lang="en-US" dirty="0"/>
          </a:p>
        </p:txBody>
      </p:sp>
      <p:sp>
        <p:nvSpPr>
          <p:cNvPr id="4" name="Slide Number Placeholder 3"/>
          <p:cNvSpPr>
            <a:spLocks noGrp="1"/>
          </p:cNvSpPr>
          <p:nvPr>
            <p:ph type="sldNum" sz="quarter" idx="5"/>
          </p:nvPr>
        </p:nvSpPr>
        <p:spPr/>
        <p:txBody>
          <a:bodyPr/>
          <a:lstStyle/>
          <a:p>
            <a:fld id="{57ED6120-B905-44AD-A148-BF2D9EF4AA36}" type="slidenum">
              <a:rPr lang="en-US" smtClean="0"/>
              <a:t>4</a:t>
            </a:fld>
            <a:endParaRPr lang="en-US"/>
          </a:p>
        </p:txBody>
      </p:sp>
    </p:spTree>
    <p:extLst>
      <p:ext uri="{BB962C8B-B14F-4D97-AF65-F5344CB8AC3E}">
        <p14:creationId xmlns:p14="http://schemas.microsoft.com/office/powerpoint/2010/main" val="11968577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had to decide upon a base model to use. I could have tested a few, but the more I do, the more expensive it gets, and the tools are not necessarily comparable between products. So you can see here a mainly coding benchmark among most popular recent models, Claude, GPT, and Gemini, and Claude models consistently outperform comparable models from other sources on agentic coding tasks like this. Most of the people in this room can probably attest to Claude's proficiency in coding. Claude is certainly state-of-the-art, nonetheless, even if you don't think it's the best out there, and Sonnet 4.5 is probably the newest major model that has been released. I also happen to have a Claude Max subscription, so it's no additional expense for me to test these things.</a:t>
            </a:r>
          </a:p>
          <a:p>
            <a:endParaRPr lang="en-US" dirty="0"/>
          </a:p>
        </p:txBody>
      </p:sp>
      <p:sp>
        <p:nvSpPr>
          <p:cNvPr id="4" name="Slide Number Placeholder 3"/>
          <p:cNvSpPr>
            <a:spLocks noGrp="1"/>
          </p:cNvSpPr>
          <p:nvPr>
            <p:ph type="sldNum" sz="quarter" idx="5"/>
          </p:nvPr>
        </p:nvSpPr>
        <p:spPr/>
        <p:txBody>
          <a:bodyPr/>
          <a:lstStyle/>
          <a:p>
            <a:fld id="{57ED6120-B905-44AD-A148-BF2D9EF4AA36}" type="slidenum">
              <a:rPr lang="en-US" smtClean="0"/>
              <a:t>5</a:t>
            </a:fld>
            <a:endParaRPr lang="en-US"/>
          </a:p>
        </p:txBody>
      </p:sp>
    </p:spTree>
    <p:extLst>
      <p:ext uri="{BB962C8B-B14F-4D97-AF65-F5344CB8AC3E}">
        <p14:creationId xmlns:p14="http://schemas.microsoft.com/office/powerpoint/2010/main" val="24601020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 little background on slash commands. If you've used Cursor or Claude Code or Codex, you've seen them. You type backslash and then any number of predefined commands come up that the creators of Cloud have put in there, and you can also actually create your own. And they have a number of different interesting features, so that the general syntax is given there below. You just type backslash the command name, and then you can give it arguments. And then inside you can actually execute bash commands. Now I think of this as more of a token saving tool for the purposes of this project you'll see in a moment, but an alternative approach might actually *run* specific bash commands to add the output as context to Claude when it's fed the slash command. You can see a simple example of this here, where a slash command runs a few git commands, then directs the model to act upon those outputs.</a:t>
            </a:r>
          </a:p>
        </p:txBody>
      </p:sp>
      <p:sp>
        <p:nvSpPr>
          <p:cNvPr id="4" name="Slide Number Placeholder 3"/>
          <p:cNvSpPr>
            <a:spLocks noGrp="1"/>
          </p:cNvSpPr>
          <p:nvPr>
            <p:ph type="sldNum" sz="quarter" idx="5"/>
          </p:nvPr>
        </p:nvSpPr>
        <p:spPr/>
        <p:txBody>
          <a:bodyPr/>
          <a:lstStyle/>
          <a:p>
            <a:fld id="{57ED6120-B905-44AD-A148-BF2D9EF4AA36}" type="slidenum">
              <a:rPr lang="en-US" smtClean="0"/>
              <a:t>6</a:t>
            </a:fld>
            <a:endParaRPr lang="en-US"/>
          </a:p>
        </p:txBody>
      </p:sp>
    </p:spTree>
    <p:extLst>
      <p:ext uri="{BB962C8B-B14F-4D97-AF65-F5344CB8AC3E}">
        <p14:creationId xmlns:p14="http://schemas.microsoft.com/office/powerpoint/2010/main" val="14012699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of course, we need something to compare *against*, and here’s what I decided upon. This is the base prompt that I use to compare the full slash command. As you can see, it just gives basic directions, essentially just telling the model to examine coverage and write tests to meet gaps in coverage. The full slash command that you'll see in a moment is essentially just a much more complicated version of this. I did not yet incorporate running bash commands into my slash command.</a:t>
            </a:r>
          </a:p>
          <a:p>
            <a:endParaRPr lang="en-US" dirty="0"/>
          </a:p>
        </p:txBody>
      </p:sp>
      <p:sp>
        <p:nvSpPr>
          <p:cNvPr id="4" name="Slide Number Placeholder 3"/>
          <p:cNvSpPr>
            <a:spLocks noGrp="1"/>
          </p:cNvSpPr>
          <p:nvPr>
            <p:ph type="sldNum" sz="quarter" idx="5"/>
          </p:nvPr>
        </p:nvSpPr>
        <p:spPr/>
        <p:txBody>
          <a:bodyPr/>
          <a:lstStyle/>
          <a:p>
            <a:fld id="{57ED6120-B905-44AD-A148-BF2D9EF4AA36}" type="slidenum">
              <a:rPr lang="en-US" smtClean="0"/>
              <a:t>7</a:t>
            </a:fld>
            <a:endParaRPr lang="en-US"/>
          </a:p>
        </p:txBody>
      </p:sp>
    </p:spTree>
    <p:extLst>
      <p:ext uri="{BB962C8B-B14F-4D97-AF65-F5344CB8AC3E}">
        <p14:creationId xmlns:p14="http://schemas.microsoft.com/office/powerpoint/2010/main" val="31626032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here's a full diagram of the methodology that I've managed to execute so far this semester. I obtained three Python repos with extensive test suites, click, mistune, and schedule. I then removed tests and any trace of them until we reached about 50% coverage for all three repos. I then test four different AI agents, the four combinations of the two models, Opus 4.1 and Sonnet 4.5, with our two strategies, our base prompt and our refine tests slash command. So those four combinations, base cross Opus, refine cross Opus, base cross Sonnet, refine cross Sonnet. I test all of those on each of the three reduced test coverage repos. And then measure a bunch of different things. Coverage, pass rate, number of tests, test per million tokens. And here's a demo that I can show you that will explain a little bit more.</a:t>
            </a:r>
          </a:p>
        </p:txBody>
      </p:sp>
      <p:sp>
        <p:nvSpPr>
          <p:cNvPr id="4" name="Slide Number Placeholder 3"/>
          <p:cNvSpPr>
            <a:spLocks noGrp="1"/>
          </p:cNvSpPr>
          <p:nvPr>
            <p:ph type="sldNum" sz="quarter" idx="5"/>
          </p:nvPr>
        </p:nvSpPr>
        <p:spPr/>
        <p:txBody>
          <a:bodyPr/>
          <a:lstStyle/>
          <a:p>
            <a:fld id="{57ED6120-B905-44AD-A148-BF2D9EF4AA36}" type="slidenum">
              <a:rPr lang="en-US" smtClean="0"/>
              <a:t>8</a:t>
            </a:fld>
            <a:endParaRPr lang="en-US"/>
          </a:p>
        </p:txBody>
      </p:sp>
    </p:spTree>
    <p:extLst>
      <p:ext uri="{BB962C8B-B14F-4D97-AF65-F5344CB8AC3E}">
        <p14:creationId xmlns:p14="http://schemas.microsoft.com/office/powerpoint/2010/main" val="32026208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Okay, and as you can see, unfortunately, so far, my result is a negative one. So the base model actually does better. The refinement command is not effective as written. It exceeds the performance of the base models a little bit in some cases. You can see the refined models are these darker colors. The red and blue. The lighter red and lighter blue are the two base models. And you can see there really isn't a consistent pattern as to one doing better than the other. You can see in Mistune, it actually looks like we had the reverse. The base was significantly better than refined. In Schedule, we actually see the same thing. In Qlik, it looks like base and refined for Sonnet did about as well in terms of final test coverage. There's, of course, the test suite quality. The total number of tests generated, of course, was more for the refined model, but fewer of them passed. So you can see the test per token is about on par. So we really didn't do much better than just feeding a very basic prompt. However, we did set up an extensive testing framework, so future things will be easier to test.</a:t>
            </a:r>
          </a:p>
          <a:p>
            <a:endParaRPr lang="en-US" dirty="0"/>
          </a:p>
        </p:txBody>
      </p:sp>
      <p:sp>
        <p:nvSpPr>
          <p:cNvPr id="4" name="Slide Number Placeholder 3"/>
          <p:cNvSpPr>
            <a:spLocks noGrp="1"/>
          </p:cNvSpPr>
          <p:nvPr>
            <p:ph type="sldNum" sz="quarter" idx="5"/>
          </p:nvPr>
        </p:nvSpPr>
        <p:spPr/>
        <p:txBody>
          <a:bodyPr/>
          <a:lstStyle/>
          <a:p>
            <a:fld id="{57ED6120-B905-44AD-A148-BF2D9EF4AA36}" type="slidenum">
              <a:rPr lang="en-US" smtClean="0"/>
              <a:t>9</a:t>
            </a:fld>
            <a:endParaRPr lang="en-US"/>
          </a:p>
        </p:txBody>
      </p:sp>
    </p:spTree>
    <p:extLst>
      <p:ext uri="{BB962C8B-B14F-4D97-AF65-F5344CB8AC3E}">
        <p14:creationId xmlns:p14="http://schemas.microsoft.com/office/powerpoint/2010/main" val="36852876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39056F-3D83-1046-0067-13A9BB3C8FA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3CE620B-E5CD-3C79-7C8E-1DDD704A91E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A0C5034-362A-1FCC-453F-D19C0C02F57A}"/>
              </a:ext>
            </a:extLst>
          </p:cNvPr>
          <p:cNvSpPr>
            <a:spLocks noGrp="1"/>
          </p:cNvSpPr>
          <p:nvPr>
            <p:ph type="dt" sz="half" idx="10"/>
          </p:nvPr>
        </p:nvSpPr>
        <p:spPr/>
        <p:txBody>
          <a:bodyPr/>
          <a:lstStyle/>
          <a:p>
            <a:fld id="{F0EF0EB5-D2CE-46AA-84B6-6B5A13D9D791}" type="datetimeFigureOut">
              <a:rPr lang="en-US" smtClean="0"/>
              <a:t>10/7/2025</a:t>
            </a:fld>
            <a:endParaRPr lang="en-US"/>
          </a:p>
        </p:txBody>
      </p:sp>
      <p:sp>
        <p:nvSpPr>
          <p:cNvPr id="5" name="Footer Placeholder 4">
            <a:extLst>
              <a:ext uri="{FF2B5EF4-FFF2-40B4-BE49-F238E27FC236}">
                <a16:creationId xmlns:a16="http://schemas.microsoft.com/office/drawing/2014/main" id="{F9569541-9D03-21EB-2791-DF50E6132A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4169E67-CC77-0158-E4FC-4E45F98CEF22}"/>
              </a:ext>
            </a:extLst>
          </p:cNvPr>
          <p:cNvSpPr>
            <a:spLocks noGrp="1"/>
          </p:cNvSpPr>
          <p:nvPr>
            <p:ph type="sldNum" sz="quarter" idx="12"/>
          </p:nvPr>
        </p:nvSpPr>
        <p:spPr/>
        <p:txBody>
          <a:bodyPr/>
          <a:lstStyle/>
          <a:p>
            <a:fld id="{941957CE-BD26-40D0-9D27-C5391B2D450B}" type="slidenum">
              <a:rPr lang="en-US" smtClean="0"/>
              <a:t>‹#›</a:t>
            </a:fld>
            <a:endParaRPr lang="en-US"/>
          </a:p>
        </p:txBody>
      </p:sp>
    </p:spTree>
    <p:extLst>
      <p:ext uri="{BB962C8B-B14F-4D97-AF65-F5344CB8AC3E}">
        <p14:creationId xmlns:p14="http://schemas.microsoft.com/office/powerpoint/2010/main" val="23396194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86016E-7D3F-D509-82AD-586E6019383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4C49B09-9565-EC10-BF1E-E2923EDAEEE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6D4B39F-7086-EEC8-4F97-28BECFCA50AC}"/>
              </a:ext>
            </a:extLst>
          </p:cNvPr>
          <p:cNvSpPr>
            <a:spLocks noGrp="1"/>
          </p:cNvSpPr>
          <p:nvPr>
            <p:ph type="dt" sz="half" idx="10"/>
          </p:nvPr>
        </p:nvSpPr>
        <p:spPr/>
        <p:txBody>
          <a:bodyPr/>
          <a:lstStyle/>
          <a:p>
            <a:fld id="{F0EF0EB5-D2CE-46AA-84B6-6B5A13D9D791}" type="datetimeFigureOut">
              <a:rPr lang="en-US" smtClean="0"/>
              <a:t>10/7/2025</a:t>
            </a:fld>
            <a:endParaRPr lang="en-US"/>
          </a:p>
        </p:txBody>
      </p:sp>
      <p:sp>
        <p:nvSpPr>
          <p:cNvPr id="5" name="Footer Placeholder 4">
            <a:extLst>
              <a:ext uri="{FF2B5EF4-FFF2-40B4-BE49-F238E27FC236}">
                <a16:creationId xmlns:a16="http://schemas.microsoft.com/office/drawing/2014/main" id="{0CC33AD4-B78F-CDB0-08D7-BD3D45356E6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92A3BA2-1DB0-C3F7-C5E6-8AF6C22F96BA}"/>
              </a:ext>
            </a:extLst>
          </p:cNvPr>
          <p:cNvSpPr>
            <a:spLocks noGrp="1"/>
          </p:cNvSpPr>
          <p:nvPr>
            <p:ph type="sldNum" sz="quarter" idx="12"/>
          </p:nvPr>
        </p:nvSpPr>
        <p:spPr/>
        <p:txBody>
          <a:bodyPr/>
          <a:lstStyle/>
          <a:p>
            <a:fld id="{941957CE-BD26-40D0-9D27-C5391B2D450B}" type="slidenum">
              <a:rPr lang="en-US" smtClean="0"/>
              <a:t>‹#›</a:t>
            </a:fld>
            <a:endParaRPr lang="en-US"/>
          </a:p>
        </p:txBody>
      </p:sp>
    </p:spTree>
    <p:extLst>
      <p:ext uri="{BB962C8B-B14F-4D97-AF65-F5344CB8AC3E}">
        <p14:creationId xmlns:p14="http://schemas.microsoft.com/office/powerpoint/2010/main" val="34860344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8F1D994-DF14-0634-8AC3-4A015131E18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FF23430-F461-799C-482F-69BBDC2A1EF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F4DFFDF-3A45-5C1D-5343-AB0A0779C7D8}"/>
              </a:ext>
            </a:extLst>
          </p:cNvPr>
          <p:cNvSpPr>
            <a:spLocks noGrp="1"/>
          </p:cNvSpPr>
          <p:nvPr>
            <p:ph type="dt" sz="half" idx="10"/>
          </p:nvPr>
        </p:nvSpPr>
        <p:spPr/>
        <p:txBody>
          <a:bodyPr/>
          <a:lstStyle/>
          <a:p>
            <a:fld id="{F0EF0EB5-D2CE-46AA-84B6-6B5A13D9D791}" type="datetimeFigureOut">
              <a:rPr lang="en-US" smtClean="0"/>
              <a:t>10/7/2025</a:t>
            </a:fld>
            <a:endParaRPr lang="en-US"/>
          </a:p>
        </p:txBody>
      </p:sp>
      <p:sp>
        <p:nvSpPr>
          <p:cNvPr id="5" name="Footer Placeholder 4">
            <a:extLst>
              <a:ext uri="{FF2B5EF4-FFF2-40B4-BE49-F238E27FC236}">
                <a16:creationId xmlns:a16="http://schemas.microsoft.com/office/drawing/2014/main" id="{FEB6484C-776D-7B40-0272-174B2BA851A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BBE0A08-A9FA-3887-CFFD-4D78E0204CAC}"/>
              </a:ext>
            </a:extLst>
          </p:cNvPr>
          <p:cNvSpPr>
            <a:spLocks noGrp="1"/>
          </p:cNvSpPr>
          <p:nvPr>
            <p:ph type="sldNum" sz="quarter" idx="12"/>
          </p:nvPr>
        </p:nvSpPr>
        <p:spPr/>
        <p:txBody>
          <a:bodyPr/>
          <a:lstStyle/>
          <a:p>
            <a:fld id="{941957CE-BD26-40D0-9D27-C5391B2D450B}" type="slidenum">
              <a:rPr lang="en-US" smtClean="0"/>
              <a:t>‹#›</a:t>
            </a:fld>
            <a:endParaRPr lang="en-US"/>
          </a:p>
        </p:txBody>
      </p:sp>
    </p:spTree>
    <p:extLst>
      <p:ext uri="{BB962C8B-B14F-4D97-AF65-F5344CB8AC3E}">
        <p14:creationId xmlns:p14="http://schemas.microsoft.com/office/powerpoint/2010/main" val="32504461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ECF04F-AC4E-61B1-BF45-A369A359B12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39BA6A3-47DB-A3E5-7985-9B96396BFDB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86A2ABD-A52E-1340-3E1F-C290916E3B69}"/>
              </a:ext>
            </a:extLst>
          </p:cNvPr>
          <p:cNvSpPr>
            <a:spLocks noGrp="1"/>
          </p:cNvSpPr>
          <p:nvPr>
            <p:ph type="dt" sz="half" idx="10"/>
          </p:nvPr>
        </p:nvSpPr>
        <p:spPr/>
        <p:txBody>
          <a:bodyPr/>
          <a:lstStyle/>
          <a:p>
            <a:fld id="{F0EF0EB5-D2CE-46AA-84B6-6B5A13D9D791}" type="datetimeFigureOut">
              <a:rPr lang="en-US" smtClean="0"/>
              <a:t>10/7/2025</a:t>
            </a:fld>
            <a:endParaRPr lang="en-US"/>
          </a:p>
        </p:txBody>
      </p:sp>
      <p:sp>
        <p:nvSpPr>
          <p:cNvPr id="5" name="Footer Placeholder 4">
            <a:extLst>
              <a:ext uri="{FF2B5EF4-FFF2-40B4-BE49-F238E27FC236}">
                <a16:creationId xmlns:a16="http://schemas.microsoft.com/office/drawing/2014/main" id="{8E52F6A6-2087-88E2-FF63-D50C59275B9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9FB972-FBF5-03D3-7F62-BE3AF965D6CD}"/>
              </a:ext>
            </a:extLst>
          </p:cNvPr>
          <p:cNvSpPr>
            <a:spLocks noGrp="1"/>
          </p:cNvSpPr>
          <p:nvPr>
            <p:ph type="sldNum" sz="quarter" idx="12"/>
          </p:nvPr>
        </p:nvSpPr>
        <p:spPr/>
        <p:txBody>
          <a:bodyPr/>
          <a:lstStyle/>
          <a:p>
            <a:fld id="{941957CE-BD26-40D0-9D27-C5391B2D450B}" type="slidenum">
              <a:rPr lang="en-US" smtClean="0"/>
              <a:t>‹#›</a:t>
            </a:fld>
            <a:endParaRPr lang="en-US"/>
          </a:p>
        </p:txBody>
      </p:sp>
    </p:spTree>
    <p:extLst>
      <p:ext uri="{BB962C8B-B14F-4D97-AF65-F5344CB8AC3E}">
        <p14:creationId xmlns:p14="http://schemas.microsoft.com/office/powerpoint/2010/main" val="3480080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2DC1F1-E5E0-9932-713F-08460DEBC30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426D95D-05E9-71F1-057A-75D715FCB8BB}"/>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91DEBA1-3C7C-94A0-00B1-EBC04737AEF8}"/>
              </a:ext>
            </a:extLst>
          </p:cNvPr>
          <p:cNvSpPr>
            <a:spLocks noGrp="1"/>
          </p:cNvSpPr>
          <p:nvPr>
            <p:ph type="dt" sz="half" idx="10"/>
          </p:nvPr>
        </p:nvSpPr>
        <p:spPr/>
        <p:txBody>
          <a:bodyPr/>
          <a:lstStyle/>
          <a:p>
            <a:fld id="{F0EF0EB5-D2CE-46AA-84B6-6B5A13D9D791}" type="datetimeFigureOut">
              <a:rPr lang="en-US" smtClean="0"/>
              <a:t>10/7/2025</a:t>
            </a:fld>
            <a:endParaRPr lang="en-US"/>
          </a:p>
        </p:txBody>
      </p:sp>
      <p:sp>
        <p:nvSpPr>
          <p:cNvPr id="5" name="Footer Placeholder 4">
            <a:extLst>
              <a:ext uri="{FF2B5EF4-FFF2-40B4-BE49-F238E27FC236}">
                <a16:creationId xmlns:a16="http://schemas.microsoft.com/office/drawing/2014/main" id="{5CB6DB4D-30B3-40BA-E52C-B2F7A2E1812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144BAA7-05E7-DD88-DFD8-EC06BFC2C9B3}"/>
              </a:ext>
            </a:extLst>
          </p:cNvPr>
          <p:cNvSpPr>
            <a:spLocks noGrp="1"/>
          </p:cNvSpPr>
          <p:nvPr>
            <p:ph type="sldNum" sz="quarter" idx="12"/>
          </p:nvPr>
        </p:nvSpPr>
        <p:spPr/>
        <p:txBody>
          <a:bodyPr/>
          <a:lstStyle/>
          <a:p>
            <a:fld id="{941957CE-BD26-40D0-9D27-C5391B2D450B}" type="slidenum">
              <a:rPr lang="en-US" smtClean="0"/>
              <a:t>‹#›</a:t>
            </a:fld>
            <a:endParaRPr lang="en-US"/>
          </a:p>
        </p:txBody>
      </p:sp>
    </p:spTree>
    <p:extLst>
      <p:ext uri="{BB962C8B-B14F-4D97-AF65-F5344CB8AC3E}">
        <p14:creationId xmlns:p14="http://schemas.microsoft.com/office/powerpoint/2010/main" val="31998495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F4FEAE-A593-0435-8BB0-4AAF413F5FB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F8E07A7-0F01-E39C-CC68-22B1E830995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A332C68-1D9B-0A2F-E022-FEBC13C6332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CCAE294-3B76-8CC0-0285-8C658E6E21C2}"/>
              </a:ext>
            </a:extLst>
          </p:cNvPr>
          <p:cNvSpPr>
            <a:spLocks noGrp="1"/>
          </p:cNvSpPr>
          <p:nvPr>
            <p:ph type="dt" sz="half" idx="10"/>
          </p:nvPr>
        </p:nvSpPr>
        <p:spPr/>
        <p:txBody>
          <a:bodyPr/>
          <a:lstStyle/>
          <a:p>
            <a:fld id="{F0EF0EB5-D2CE-46AA-84B6-6B5A13D9D791}" type="datetimeFigureOut">
              <a:rPr lang="en-US" smtClean="0"/>
              <a:t>10/7/2025</a:t>
            </a:fld>
            <a:endParaRPr lang="en-US"/>
          </a:p>
        </p:txBody>
      </p:sp>
      <p:sp>
        <p:nvSpPr>
          <p:cNvPr id="6" name="Footer Placeholder 5">
            <a:extLst>
              <a:ext uri="{FF2B5EF4-FFF2-40B4-BE49-F238E27FC236}">
                <a16:creationId xmlns:a16="http://schemas.microsoft.com/office/drawing/2014/main" id="{AF7DF80D-E7F7-8311-F395-4BCF88679F6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3845C8E-5167-F8E2-64DE-F3F95F85ED4B}"/>
              </a:ext>
            </a:extLst>
          </p:cNvPr>
          <p:cNvSpPr>
            <a:spLocks noGrp="1"/>
          </p:cNvSpPr>
          <p:nvPr>
            <p:ph type="sldNum" sz="quarter" idx="12"/>
          </p:nvPr>
        </p:nvSpPr>
        <p:spPr/>
        <p:txBody>
          <a:bodyPr/>
          <a:lstStyle/>
          <a:p>
            <a:fld id="{941957CE-BD26-40D0-9D27-C5391B2D450B}" type="slidenum">
              <a:rPr lang="en-US" smtClean="0"/>
              <a:t>‹#›</a:t>
            </a:fld>
            <a:endParaRPr lang="en-US"/>
          </a:p>
        </p:txBody>
      </p:sp>
    </p:spTree>
    <p:extLst>
      <p:ext uri="{BB962C8B-B14F-4D97-AF65-F5344CB8AC3E}">
        <p14:creationId xmlns:p14="http://schemas.microsoft.com/office/powerpoint/2010/main" val="11162140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404113-6DF1-E5E9-AB61-A03D1A5D095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308900A-6CE8-A1D5-CF31-DE51F0B37A1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4B6C243-3312-1062-5C38-85A87C35BF9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2217EE1-5FF2-7763-62BB-A648FE4FC9B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5BB226D-7A47-DF00-C639-83D6FEC9556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822CCC9-5C4C-0F14-4A90-6E1C3A9F8FA4}"/>
              </a:ext>
            </a:extLst>
          </p:cNvPr>
          <p:cNvSpPr>
            <a:spLocks noGrp="1"/>
          </p:cNvSpPr>
          <p:nvPr>
            <p:ph type="dt" sz="half" idx="10"/>
          </p:nvPr>
        </p:nvSpPr>
        <p:spPr/>
        <p:txBody>
          <a:bodyPr/>
          <a:lstStyle/>
          <a:p>
            <a:fld id="{F0EF0EB5-D2CE-46AA-84B6-6B5A13D9D791}" type="datetimeFigureOut">
              <a:rPr lang="en-US" smtClean="0"/>
              <a:t>10/7/2025</a:t>
            </a:fld>
            <a:endParaRPr lang="en-US"/>
          </a:p>
        </p:txBody>
      </p:sp>
      <p:sp>
        <p:nvSpPr>
          <p:cNvPr id="8" name="Footer Placeholder 7">
            <a:extLst>
              <a:ext uri="{FF2B5EF4-FFF2-40B4-BE49-F238E27FC236}">
                <a16:creationId xmlns:a16="http://schemas.microsoft.com/office/drawing/2014/main" id="{0E699563-115F-7780-AA59-CADD29F49E1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242878C-72AC-CAF2-0DF8-CDD020FA239F}"/>
              </a:ext>
            </a:extLst>
          </p:cNvPr>
          <p:cNvSpPr>
            <a:spLocks noGrp="1"/>
          </p:cNvSpPr>
          <p:nvPr>
            <p:ph type="sldNum" sz="quarter" idx="12"/>
          </p:nvPr>
        </p:nvSpPr>
        <p:spPr/>
        <p:txBody>
          <a:bodyPr/>
          <a:lstStyle/>
          <a:p>
            <a:fld id="{941957CE-BD26-40D0-9D27-C5391B2D450B}" type="slidenum">
              <a:rPr lang="en-US" smtClean="0"/>
              <a:t>‹#›</a:t>
            </a:fld>
            <a:endParaRPr lang="en-US"/>
          </a:p>
        </p:txBody>
      </p:sp>
    </p:spTree>
    <p:extLst>
      <p:ext uri="{BB962C8B-B14F-4D97-AF65-F5344CB8AC3E}">
        <p14:creationId xmlns:p14="http://schemas.microsoft.com/office/powerpoint/2010/main" val="1370238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1ED8A-1C3A-3E75-BC3A-C0BA23E6A3D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25B6AB9-9F72-B9DB-AA0F-8FECA221130F}"/>
              </a:ext>
            </a:extLst>
          </p:cNvPr>
          <p:cNvSpPr>
            <a:spLocks noGrp="1"/>
          </p:cNvSpPr>
          <p:nvPr>
            <p:ph type="dt" sz="half" idx="10"/>
          </p:nvPr>
        </p:nvSpPr>
        <p:spPr/>
        <p:txBody>
          <a:bodyPr/>
          <a:lstStyle/>
          <a:p>
            <a:fld id="{F0EF0EB5-D2CE-46AA-84B6-6B5A13D9D791}" type="datetimeFigureOut">
              <a:rPr lang="en-US" smtClean="0"/>
              <a:t>10/7/2025</a:t>
            </a:fld>
            <a:endParaRPr lang="en-US"/>
          </a:p>
        </p:txBody>
      </p:sp>
      <p:sp>
        <p:nvSpPr>
          <p:cNvPr id="4" name="Footer Placeholder 3">
            <a:extLst>
              <a:ext uri="{FF2B5EF4-FFF2-40B4-BE49-F238E27FC236}">
                <a16:creationId xmlns:a16="http://schemas.microsoft.com/office/drawing/2014/main" id="{7F35A10F-DD8B-500B-DB7D-7F003C1633F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D7EEFC8-7C62-1419-79D6-DD51CC1574A7}"/>
              </a:ext>
            </a:extLst>
          </p:cNvPr>
          <p:cNvSpPr>
            <a:spLocks noGrp="1"/>
          </p:cNvSpPr>
          <p:nvPr>
            <p:ph type="sldNum" sz="quarter" idx="12"/>
          </p:nvPr>
        </p:nvSpPr>
        <p:spPr/>
        <p:txBody>
          <a:bodyPr/>
          <a:lstStyle/>
          <a:p>
            <a:fld id="{941957CE-BD26-40D0-9D27-C5391B2D450B}" type="slidenum">
              <a:rPr lang="en-US" smtClean="0"/>
              <a:t>‹#›</a:t>
            </a:fld>
            <a:endParaRPr lang="en-US"/>
          </a:p>
        </p:txBody>
      </p:sp>
    </p:spTree>
    <p:extLst>
      <p:ext uri="{BB962C8B-B14F-4D97-AF65-F5344CB8AC3E}">
        <p14:creationId xmlns:p14="http://schemas.microsoft.com/office/powerpoint/2010/main" val="3062388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643FE1F-D1E8-5799-99DE-1624DF0EA12D}"/>
              </a:ext>
            </a:extLst>
          </p:cNvPr>
          <p:cNvSpPr>
            <a:spLocks noGrp="1"/>
          </p:cNvSpPr>
          <p:nvPr>
            <p:ph type="dt" sz="half" idx="10"/>
          </p:nvPr>
        </p:nvSpPr>
        <p:spPr/>
        <p:txBody>
          <a:bodyPr/>
          <a:lstStyle/>
          <a:p>
            <a:fld id="{F0EF0EB5-D2CE-46AA-84B6-6B5A13D9D791}" type="datetimeFigureOut">
              <a:rPr lang="en-US" smtClean="0"/>
              <a:t>10/7/2025</a:t>
            </a:fld>
            <a:endParaRPr lang="en-US"/>
          </a:p>
        </p:txBody>
      </p:sp>
      <p:sp>
        <p:nvSpPr>
          <p:cNvPr id="3" name="Footer Placeholder 2">
            <a:extLst>
              <a:ext uri="{FF2B5EF4-FFF2-40B4-BE49-F238E27FC236}">
                <a16:creationId xmlns:a16="http://schemas.microsoft.com/office/drawing/2014/main" id="{E4312782-8A9B-197C-0F31-6D4A20D923F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0F0E838-7C20-01A4-BA77-F8496BA75145}"/>
              </a:ext>
            </a:extLst>
          </p:cNvPr>
          <p:cNvSpPr>
            <a:spLocks noGrp="1"/>
          </p:cNvSpPr>
          <p:nvPr>
            <p:ph type="sldNum" sz="quarter" idx="12"/>
          </p:nvPr>
        </p:nvSpPr>
        <p:spPr/>
        <p:txBody>
          <a:bodyPr/>
          <a:lstStyle/>
          <a:p>
            <a:fld id="{941957CE-BD26-40D0-9D27-C5391B2D450B}" type="slidenum">
              <a:rPr lang="en-US" smtClean="0"/>
              <a:t>‹#›</a:t>
            </a:fld>
            <a:endParaRPr lang="en-US"/>
          </a:p>
        </p:txBody>
      </p:sp>
    </p:spTree>
    <p:extLst>
      <p:ext uri="{BB962C8B-B14F-4D97-AF65-F5344CB8AC3E}">
        <p14:creationId xmlns:p14="http://schemas.microsoft.com/office/powerpoint/2010/main" val="38681526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0E18EC-8719-A0EC-9750-D168E8A919A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67221F7-D737-6F79-B4E6-A135F96ACD9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17054BE-0C30-092A-612D-8ACF2DE931C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D6EAF7A-A6DC-A2BD-6CED-CF7F15A6803C}"/>
              </a:ext>
            </a:extLst>
          </p:cNvPr>
          <p:cNvSpPr>
            <a:spLocks noGrp="1"/>
          </p:cNvSpPr>
          <p:nvPr>
            <p:ph type="dt" sz="half" idx="10"/>
          </p:nvPr>
        </p:nvSpPr>
        <p:spPr/>
        <p:txBody>
          <a:bodyPr/>
          <a:lstStyle/>
          <a:p>
            <a:fld id="{F0EF0EB5-D2CE-46AA-84B6-6B5A13D9D791}" type="datetimeFigureOut">
              <a:rPr lang="en-US" smtClean="0"/>
              <a:t>10/7/2025</a:t>
            </a:fld>
            <a:endParaRPr lang="en-US"/>
          </a:p>
        </p:txBody>
      </p:sp>
      <p:sp>
        <p:nvSpPr>
          <p:cNvPr id="6" name="Footer Placeholder 5">
            <a:extLst>
              <a:ext uri="{FF2B5EF4-FFF2-40B4-BE49-F238E27FC236}">
                <a16:creationId xmlns:a16="http://schemas.microsoft.com/office/drawing/2014/main" id="{3DF55DD3-5C35-B288-5E78-30EFEF490FE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78BC56F-5568-8444-8D15-F946141D9D54}"/>
              </a:ext>
            </a:extLst>
          </p:cNvPr>
          <p:cNvSpPr>
            <a:spLocks noGrp="1"/>
          </p:cNvSpPr>
          <p:nvPr>
            <p:ph type="sldNum" sz="quarter" idx="12"/>
          </p:nvPr>
        </p:nvSpPr>
        <p:spPr/>
        <p:txBody>
          <a:bodyPr/>
          <a:lstStyle/>
          <a:p>
            <a:fld id="{941957CE-BD26-40D0-9D27-C5391B2D450B}" type="slidenum">
              <a:rPr lang="en-US" smtClean="0"/>
              <a:t>‹#›</a:t>
            </a:fld>
            <a:endParaRPr lang="en-US"/>
          </a:p>
        </p:txBody>
      </p:sp>
    </p:spTree>
    <p:extLst>
      <p:ext uri="{BB962C8B-B14F-4D97-AF65-F5344CB8AC3E}">
        <p14:creationId xmlns:p14="http://schemas.microsoft.com/office/powerpoint/2010/main" val="41662208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86AD05-FCE9-6B20-1E8B-E1771ED024C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4C0059B-B9DA-B104-12F3-99B677BE1C0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D41E1D1-D4E1-76D0-BF13-BD351D5A86A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895D8FF-4792-DEF5-DABC-CA4E2440182D}"/>
              </a:ext>
            </a:extLst>
          </p:cNvPr>
          <p:cNvSpPr>
            <a:spLocks noGrp="1"/>
          </p:cNvSpPr>
          <p:nvPr>
            <p:ph type="dt" sz="half" idx="10"/>
          </p:nvPr>
        </p:nvSpPr>
        <p:spPr/>
        <p:txBody>
          <a:bodyPr/>
          <a:lstStyle/>
          <a:p>
            <a:fld id="{F0EF0EB5-D2CE-46AA-84B6-6B5A13D9D791}" type="datetimeFigureOut">
              <a:rPr lang="en-US" smtClean="0"/>
              <a:t>10/7/2025</a:t>
            </a:fld>
            <a:endParaRPr lang="en-US"/>
          </a:p>
        </p:txBody>
      </p:sp>
      <p:sp>
        <p:nvSpPr>
          <p:cNvPr id="6" name="Footer Placeholder 5">
            <a:extLst>
              <a:ext uri="{FF2B5EF4-FFF2-40B4-BE49-F238E27FC236}">
                <a16:creationId xmlns:a16="http://schemas.microsoft.com/office/drawing/2014/main" id="{04CEACD9-918B-FE2F-59C9-02CAB616340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37C341D-BC8F-ADA1-76F8-EB1DB098171D}"/>
              </a:ext>
            </a:extLst>
          </p:cNvPr>
          <p:cNvSpPr>
            <a:spLocks noGrp="1"/>
          </p:cNvSpPr>
          <p:nvPr>
            <p:ph type="sldNum" sz="quarter" idx="12"/>
          </p:nvPr>
        </p:nvSpPr>
        <p:spPr/>
        <p:txBody>
          <a:bodyPr/>
          <a:lstStyle/>
          <a:p>
            <a:fld id="{941957CE-BD26-40D0-9D27-C5391B2D450B}" type="slidenum">
              <a:rPr lang="en-US" smtClean="0"/>
              <a:t>‹#›</a:t>
            </a:fld>
            <a:endParaRPr lang="en-US"/>
          </a:p>
        </p:txBody>
      </p:sp>
    </p:spTree>
    <p:extLst>
      <p:ext uri="{BB962C8B-B14F-4D97-AF65-F5344CB8AC3E}">
        <p14:creationId xmlns:p14="http://schemas.microsoft.com/office/powerpoint/2010/main" val="19900898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6DC8A67-BE20-34B1-7F25-766EA88A8F8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366304C-B6DD-7299-DDFB-008B4DAC07C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5911756-B9B7-63C0-D3F4-5063122DF99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F0EF0EB5-D2CE-46AA-84B6-6B5A13D9D791}" type="datetimeFigureOut">
              <a:rPr lang="en-US" smtClean="0"/>
              <a:t>10/7/2025</a:t>
            </a:fld>
            <a:endParaRPr lang="en-US"/>
          </a:p>
        </p:txBody>
      </p:sp>
      <p:sp>
        <p:nvSpPr>
          <p:cNvPr id="5" name="Footer Placeholder 4">
            <a:extLst>
              <a:ext uri="{FF2B5EF4-FFF2-40B4-BE49-F238E27FC236}">
                <a16:creationId xmlns:a16="http://schemas.microsoft.com/office/drawing/2014/main" id="{823F3967-C24A-D765-9079-6D8545EE937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AC52962E-62A9-893F-0F55-19DDB8F893E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941957CE-BD26-40D0-9D27-C5391B2D450B}" type="slidenum">
              <a:rPr lang="en-US" smtClean="0"/>
              <a:t>‹#›</a:t>
            </a:fld>
            <a:endParaRPr lang="en-US"/>
          </a:p>
        </p:txBody>
      </p:sp>
    </p:spTree>
    <p:extLst>
      <p:ext uri="{BB962C8B-B14F-4D97-AF65-F5344CB8AC3E}">
        <p14:creationId xmlns:p14="http://schemas.microsoft.com/office/powerpoint/2010/main" val="13393607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github.com/rhowardstone/atsr"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hyperlink" Target="https://www.researchgate.net/publication/353742712_Empirical_Study_of_Test_Case_and_Test_Framework_Presence_in_Public_Projects_on_GitHub" TargetMode="External"/><Relationship Id="rId5" Type="http://schemas.openxmlformats.org/officeDocument/2006/relationships/hyperlink" Target="https://www.researchgate.net/publication/261355752_Adoption_of_Software_Testing_in_Open_Source_Projects--A_Preliminary_Study_on_50000_Projects" TargetMode="Externa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hyperlink" Target="https://blog.getbind.co/2025/09/30/claude-sonnet-4-5-vs-gpt-5-vs-claude-opus-4-1-ultimate-coding-comparison/" TargetMode="External"/></Relationships>
</file>

<file path=ppt/slides/_rels/slide6.xml.rels><?xml version="1.0" encoding="UTF-8" standalone="yes"?>
<Relationships xmlns="http://schemas.openxmlformats.org/package/2006/relationships"><Relationship Id="rId8" Type="http://schemas.openxmlformats.org/officeDocument/2006/relationships/customXml" Target="../ink/ink1.xml"/><Relationship Id="rId3" Type="http://schemas.openxmlformats.org/officeDocument/2006/relationships/hyperlink" Target="https://cloudartisan.com/images/2025/04/screenshot_claude_custom_commands.png" TargetMode="External"/><Relationship Id="rId7"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12.png"/><Relationship Id="rId5" Type="http://schemas.openxmlformats.org/officeDocument/2006/relationships/hyperlink" Target="https://docs.claude.com/en/docs/claude-code/slash-commands" TargetMode="External"/><Relationship Id="rId10" Type="http://schemas.openxmlformats.org/officeDocument/2006/relationships/customXml" Target="../ink/ink2.xml"/><Relationship Id="rId4" Type="http://schemas.openxmlformats.org/officeDocument/2006/relationships/image" Target="../media/image8.png"/><Relationship Id="rId9"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4.png"/><Relationship Id="rId7" Type="http://schemas.microsoft.com/office/2007/relationships/hdphoto" Target="../media/hdphoto1.wdp"/><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 Id="rId9" Type="http://schemas.openxmlformats.org/officeDocument/2006/relationships/hyperlink" Target="https://kaltura.uconn.edu/media/Kaltura+Capture+recording+-+October+6th+2025%2C+8%3A39%3A54+am/1_565tve3c"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8733C-A948-A2A5-C2C0-BE33CAEDDEA9}"/>
              </a:ext>
            </a:extLst>
          </p:cNvPr>
          <p:cNvSpPr>
            <a:spLocks noGrp="1"/>
          </p:cNvSpPr>
          <p:nvPr>
            <p:ph type="ctrTitle"/>
          </p:nvPr>
        </p:nvSpPr>
        <p:spPr/>
        <p:txBody>
          <a:bodyPr>
            <a:normAutofit/>
          </a:bodyPr>
          <a:lstStyle/>
          <a:p>
            <a:r>
              <a:rPr lang="en-US" dirty="0"/>
              <a:t>Automatic Generation of Automated Test Suites</a:t>
            </a:r>
          </a:p>
        </p:txBody>
      </p:sp>
      <p:sp>
        <p:nvSpPr>
          <p:cNvPr id="3" name="Subtitle 2">
            <a:extLst>
              <a:ext uri="{FF2B5EF4-FFF2-40B4-BE49-F238E27FC236}">
                <a16:creationId xmlns:a16="http://schemas.microsoft.com/office/drawing/2014/main" id="{1DF084F0-44B8-4B45-C1A0-9CA60D3134A8}"/>
              </a:ext>
            </a:extLst>
          </p:cNvPr>
          <p:cNvSpPr>
            <a:spLocks noGrp="1"/>
          </p:cNvSpPr>
          <p:nvPr>
            <p:ph type="subTitle" idx="1"/>
          </p:nvPr>
        </p:nvSpPr>
        <p:spPr>
          <a:xfrm>
            <a:off x="1524000" y="3602037"/>
            <a:ext cx="9144000" cy="2133599"/>
          </a:xfrm>
        </p:spPr>
        <p:txBody>
          <a:bodyPr>
            <a:normAutofit lnSpcReduction="10000"/>
          </a:bodyPr>
          <a:lstStyle/>
          <a:p>
            <a:r>
              <a:rPr lang="en-US" dirty="0"/>
              <a:t>Rye Howard-Stone</a:t>
            </a:r>
          </a:p>
          <a:p>
            <a:r>
              <a:rPr lang="en-US" dirty="0"/>
              <a:t>CSE 5095: AI for Software Engineering</a:t>
            </a:r>
          </a:p>
          <a:p>
            <a:endParaRPr lang="en-US" dirty="0"/>
          </a:p>
          <a:p>
            <a:r>
              <a:rPr lang="en-US" dirty="0">
                <a:hlinkClick r:id="rId3"/>
              </a:rPr>
              <a:t>https://github.com/rhowardstone/atsr</a:t>
            </a:r>
            <a:r>
              <a:rPr lang="en-US" dirty="0"/>
              <a:t> (in progress)</a:t>
            </a:r>
          </a:p>
          <a:p>
            <a:r>
              <a:rPr lang="en-US" sz="1600" dirty="0"/>
              <a:t>Feel free to follow along (this PPTX included in GitHub)</a:t>
            </a:r>
          </a:p>
          <a:p>
            <a:endParaRPr lang="en-US" dirty="0"/>
          </a:p>
        </p:txBody>
      </p:sp>
    </p:spTree>
    <p:extLst>
      <p:ext uri="{BB962C8B-B14F-4D97-AF65-F5344CB8AC3E}">
        <p14:creationId xmlns:p14="http://schemas.microsoft.com/office/powerpoint/2010/main" val="17787948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3DBAE8-6E74-8CA4-06BE-81A80AFDBE35}"/>
              </a:ext>
            </a:extLst>
          </p:cNvPr>
          <p:cNvSpPr>
            <a:spLocks noGrp="1"/>
          </p:cNvSpPr>
          <p:nvPr>
            <p:ph type="title"/>
          </p:nvPr>
        </p:nvSpPr>
        <p:spPr>
          <a:xfrm>
            <a:off x="0" y="0"/>
            <a:ext cx="10515600" cy="1325563"/>
          </a:xfrm>
        </p:spPr>
        <p:txBody>
          <a:bodyPr/>
          <a:lstStyle/>
          <a:p>
            <a:r>
              <a:rPr lang="en-US" dirty="0"/>
              <a:t>     Refining the refiner</a:t>
            </a:r>
          </a:p>
        </p:txBody>
      </p:sp>
      <p:sp>
        <p:nvSpPr>
          <p:cNvPr id="3" name="Content Placeholder 2">
            <a:extLst>
              <a:ext uri="{FF2B5EF4-FFF2-40B4-BE49-F238E27FC236}">
                <a16:creationId xmlns:a16="http://schemas.microsoft.com/office/drawing/2014/main" id="{7E1B4681-8FD7-2BD0-981B-5F8F36744D2A}"/>
              </a:ext>
            </a:extLst>
          </p:cNvPr>
          <p:cNvSpPr>
            <a:spLocks noGrp="1"/>
          </p:cNvSpPr>
          <p:nvPr>
            <p:ph idx="1"/>
          </p:nvPr>
        </p:nvSpPr>
        <p:spPr>
          <a:xfrm>
            <a:off x="800100" y="1063890"/>
            <a:ext cx="4356100" cy="2466445"/>
          </a:xfrm>
          <a:ln>
            <a:solidFill>
              <a:schemeClr val="accent1"/>
            </a:solidFill>
          </a:ln>
        </p:spPr>
        <p:txBody>
          <a:bodyPr>
            <a:normAutofit fontScale="62500" lnSpcReduction="20000"/>
          </a:bodyPr>
          <a:lstStyle/>
          <a:p>
            <a:pPr>
              <a:lnSpc>
                <a:spcPct val="120000"/>
              </a:lnSpc>
            </a:pPr>
            <a:r>
              <a:rPr lang="en-US" dirty="0"/>
              <a:t>Can we improve upon existing state-of-the-art agentic coding tools’ test suite refinement abilities using hooks and slash commands? (RQ1)</a:t>
            </a:r>
          </a:p>
          <a:p>
            <a:pPr lvl="1">
              <a:lnSpc>
                <a:spcPct val="120000"/>
              </a:lnSpc>
            </a:pPr>
            <a:r>
              <a:rPr lang="en-US" dirty="0"/>
              <a:t>Does tool-specific guidance improve performance? If so, which tools? (RQ1A)</a:t>
            </a:r>
          </a:p>
          <a:p>
            <a:pPr lvl="1">
              <a:lnSpc>
                <a:spcPct val="120000"/>
              </a:lnSpc>
            </a:pPr>
            <a:r>
              <a:rPr lang="en-US" dirty="0"/>
              <a:t>Are there robust methods by which agents can cut down on token usage while utilizing these tools? (RQ1B)</a:t>
            </a:r>
          </a:p>
        </p:txBody>
      </p:sp>
      <p:graphicFrame>
        <p:nvGraphicFramePr>
          <p:cNvPr id="7" name="Table 6">
            <a:extLst>
              <a:ext uri="{FF2B5EF4-FFF2-40B4-BE49-F238E27FC236}">
                <a16:creationId xmlns:a16="http://schemas.microsoft.com/office/drawing/2014/main" id="{DD80AB3D-F74B-90E0-CF98-35AE5FE3CA73}"/>
              </a:ext>
            </a:extLst>
          </p:cNvPr>
          <p:cNvGraphicFramePr>
            <a:graphicFrameLocks noGrp="1"/>
          </p:cNvGraphicFramePr>
          <p:nvPr>
            <p:extLst>
              <p:ext uri="{D42A27DB-BD31-4B8C-83A1-F6EECF244321}">
                <p14:modId xmlns:p14="http://schemas.microsoft.com/office/powerpoint/2010/main" val="571040513"/>
              </p:ext>
            </p:extLst>
          </p:nvPr>
        </p:nvGraphicFramePr>
        <p:xfrm>
          <a:off x="5245100" y="1498732"/>
          <a:ext cx="381000" cy="1858434"/>
        </p:xfrm>
        <a:graphic>
          <a:graphicData uri="http://schemas.openxmlformats.org/drawingml/2006/table">
            <a:tbl>
              <a:tblPr firstRow="1" bandRow="1">
                <a:tableStyleId>{5C22544A-7EE6-4342-B048-85BDC9FD1C3A}</a:tableStyleId>
              </a:tblPr>
              <a:tblGrid>
                <a:gridCol w="381000">
                  <a:extLst>
                    <a:ext uri="{9D8B030D-6E8A-4147-A177-3AD203B41FA5}">
                      <a16:colId xmlns:a16="http://schemas.microsoft.com/office/drawing/2014/main" val="1517187109"/>
                    </a:ext>
                  </a:extLst>
                </a:gridCol>
              </a:tblGrid>
              <a:tr h="619478">
                <a:tc>
                  <a:txBody>
                    <a:bodyPr/>
                    <a:lstStyle/>
                    <a:p>
                      <a:r>
                        <a:rPr lang="en-US" dirty="0"/>
                        <a:t>x</a:t>
                      </a:r>
                    </a:p>
                  </a:txBody>
                  <a:tcPr/>
                </a:tc>
                <a:extLst>
                  <a:ext uri="{0D108BD9-81ED-4DB2-BD59-A6C34878D82A}">
                    <a16:rowId xmlns:a16="http://schemas.microsoft.com/office/drawing/2014/main" val="807744239"/>
                  </a:ext>
                </a:extLst>
              </a:tr>
              <a:tr h="619478">
                <a:tc>
                  <a:txBody>
                    <a:bodyPr/>
                    <a:lstStyle/>
                    <a:p>
                      <a:r>
                        <a:rPr lang="en-US" dirty="0"/>
                        <a:t>x</a:t>
                      </a:r>
                    </a:p>
                  </a:txBody>
                  <a:tcPr/>
                </a:tc>
                <a:extLst>
                  <a:ext uri="{0D108BD9-81ED-4DB2-BD59-A6C34878D82A}">
                    <a16:rowId xmlns:a16="http://schemas.microsoft.com/office/drawing/2014/main" val="447569176"/>
                  </a:ext>
                </a:extLst>
              </a:tr>
              <a:tr h="619478">
                <a:tc>
                  <a:txBody>
                    <a:bodyPr/>
                    <a:lstStyle/>
                    <a:p>
                      <a:r>
                        <a:rPr lang="en-US" dirty="0"/>
                        <a:t>x</a:t>
                      </a:r>
                    </a:p>
                  </a:txBody>
                  <a:tcPr/>
                </a:tc>
                <a:extLst>
                  <a:ext uri="{0D108BD9-81ED-4DB2-BD59-A6C34878D82A}">
                    <a16:rowId xmlns:a16="http://schemas.microsoft.com/office/drawing/2014/main" val="2250671788"/>
                  </a:ext>
                </a:extLst>
              </a:tr>
            </a:tbl>
          </a:graphicData>
        </a:graphic>
      </p:graphicFrame>
      <p:sp>
        <p:nvSpPr>
          <p:cNvPr id="8" name="Content Placeholder 2">
            <a:extLst>
              <a:ext uri="{FF2B5EF4-FFF2-40B4-BE49-F238E27FC236}">
                <a16:creationId xmlns:a16="http://schemas.microsoft.com/office/drawing/2014/main" id="{4DE1E9B8-F848-76F9-DE0D-736B23C2D2CB}"/>
              </a:ext>
            </a:extLst>
          </p:cNvPr>
          <p:cNvSpPr txBox="1">
            <a:spLocks/>
          </p:cNvSpPr>
          <p:nvPr/>
        </p:nvSpPr>
        <p:spPr>
          <a:xfrm>
            <a:off x="127000" y="3729623"/>
            <a:ext cx="5448300" cy="1325563"/>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Roadblock:</a:t>
            </a:r>
          </a:p>
          <a:p>
            <a:pPr lvl="1"/>
            <a:r>
              <a:rPr lang="en-US" dirty="0"/>
              <a:t>Testing variants is expensive.</a:t>
            </a:r>
          </a:p>
          <a:p>
            <a:pPr lvl="1"/>
            <a:r>
              <a:rPr lang="en-US" dirty="0"/>
              <a:t>Each comparison run takes about 30-50% of weekly usage.</a:t>
            </a:r>
          </a:p>
        </p:txBody>
      </p:sp>
      <p:sp>
        <p:nvSpPr>
          <p:cNvPr id="9" name="Content Placeholder 2">
            <a:extLst>
              <a:ext uri="{FF2B5EF4-FFF2-40B4-BE49-F238E27FC236}">
                <a16:creationId xmlns:a16="http://schemas.microsoft.com/office/drawing/2014/main" id="{500634F1-5BCF-4119-F2BE-355D1603D686}"/>
              </a:ext>
            </a:extLst>
          </p:cNvPr>
          <p:cNvSpPr txBox="1">
            <a:spLocks/>
          </p:cNvSpPr>
          <p:nvPr/>
        </p:nvSpPr>
        <p:spPr>
          <a:xfrm>
            <a:off x="5816600" y="891986"/>
            <a:ext cx="6248400" cy="257220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What’s done:</a:t>
            </a:r>
          </a:p>
          <a:p>
            <a:pPr lvl="1"/>
            <a:r>
              <a:rPr lang="en-US" dirty="0"/>
              <a:t>Test data obtained (3 python repos)</a:t>
            </a:r>
          </a:p>
          <a:p>
            <a:pPr lvl="2"/>
            <a:r>
              <a:rPr lang="en-US" dirty="0"/>
              <a:t>Test suites reduced to ~50% coverage</a:t>
            </a:r>
          </a:p>
          <a:p>
            <a:pPr lvl="1"/>
            <a:r>
              <a:rPr lang="en-US" dirty="0"/>
              <a:t>Evaluation framework written and tested</a:t>
            </a:r>
          </a:p>
          <a:p>
            <a:pPr lvl="1"/>
            <a:r>
              <a:rPr lang="en-US" dirty="0"/>
              <a:t>Refinement slash command drafted</a:t>
            </a:r>
          </a:p>
          <a:p>
            <a:pPr lvl="1"/>
            <a:r>
              <a:rPr lang="en-US" dirty="0"/>
              <a:t>Preliminary results on draft inconclusive</a:t>
            </a:r>
          </a:p>
        </p:txBody>
      </p:sp>
      <p:sp>
        <p:nvSpPr>
          <p:cNvPr id="10" name="Content Placeholder 2">
            <a:extLst>
              <a:ext uri="{FF2B5EF4-FFF2-40B4-BE49-F238E27FC236}">
                <a16:creationId xmlns:a16="http://schemas.microsoft.com/office/drawing/2014/main" id="{D1640679-E821-6DFB-0ECD-5330AADA445E}"/>
              </a:ext>
            </a:extLst>
          </p:cNvPr>
          <p:cNvSpPr txBox="1">
            <a:spLocks/>
          </p:cNvSpPr>
          <p:nvPr/>
        </p:nvSpPr>
        <p:spPr>
          <a:xfrm>
            <a:off x="190500" y="5271613"/>
            <a:ext cx="5626100" cy="1325563"/>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Prospective Goals:</a:t>
            </a:r>
          </a:p>
          <a:p>
            <a:pPr lvl="1"/>
            <a:r>
              <a:rPr lang="en-US" dirty="0"/>
              <a:t>Test simpler versions, one tool type at a time.</a:t>
            </a:r>
          </a:p>
          <a:p>
            <a:pPr lvl="1"/>
            <a:r>
              <a:rPr lang="en-US" dirty="0"/>
              <a:t>Study base model performance to reveal optimization opportunities.</a:t>
            </a:r>
          </a:p>
        </p:txBody>
      </p:sp>
      <p:sp>
        <p:nvSpPr>
          <p:cNvPr id="11" name="Content Placeholder 2">
            <a:extLst>
              <a:ext uri="{FF2B5EF4-FFF2-40B4-BE49-F238E27FC236}">
                <a16:creationId xmlns:a16="http://schemas.microsoft.com/office/drawing/2014/main" id="{23F7F46C-F1F1-CD50-6896-B324FBC1A5FE}"/>
              </a:ext>
            </a:extLst>
          </p:cNvPr>
          <p:cNvSpPr txBox="1">
            <a:spLocks/>
          </p:cNvSpPr>
          <p:nvPr/>
        </p:nvSpPr>
        <p:spPr>
          <a:xfrm>
            <a:off x="5816600" y="3738414"/>
            <a:ext cx="6248400" cy="2942768"/>
          </a:xfrm>
          <a:prstGeom prst="rect">
            <a:avLst/>
          </a:prstGeom>
          <a:ln w="38100">
            <a:solidFill>
              <a:srgbClr val="00B050"/>
            </a:solidFill>
          </a:ln>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Questions:</a:t>
            </a:r>
          </a:p>
          <a:p>
            <a:pPr lvl="1"/>
            <a:r>
              <a:rPr lang="en-US" dirty="0"/>
              <a:t>Do you see any flaws in my approach or evaluation?</a:t>
            </a:r>
          </a:p>
          <a:p>
            <a:pPr lvl="1"/>
            <a:r>
              <a:rPr lang="en-US" dirty="0"/>
              <a:t>How would you improve from here?</a:t>
            </a:r>
          </a:p>
          <a:p>
            <a:pPr lvl="2"/>
            <a:r>
              <a:rPr lang="en-US" dirty="0"/>
              <a:t>What would you try next?</a:t>
            </a:r>
          </a:p>
          <a:p>
            <a:pPr lvl="2"/>
            <a:r>
              <a:rPr lang="en-US" dirty="0"/>
              <a:t>How would you limit token usage?</a:t>
            </a:r>
          </a:p>
          <a:p>
            <a:pPr lvl="1"/>
            <a:r>
              <a:rPr lang="en-US" dirty="0"/>
              <a:t>Any expert test suite refinement advice?</a:t>
            </a:r>
          </a:p>
          <a:p>
            <a:pPr lvl="1"/>
            <a:r>
              <a:rPr lang="en-US" dirty="0"/>
              <a:t>Any expert Claude usage advice?</a:t>
            </a:r>
          </a:p>
        </p:txBody>
      </p:sp>
    </p:spTree>
    <p:extLst>
      <p:ext uri="{BB962C8B-B14F-4D97-AF65-F5344CB8AC3E}">
        <p14:creationId xmlns:p14="http://schemas.microsoft.com/office/powerpoint/2010/main" val="37536666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F4188E-993E-5DDE-D0B6-4198B4EBA6FD}"/>
              </a:ext>
            </a:extLst>
          </p:cNvPr>
          <p:cNvSpPr>
            <a:spLocks noGrp="1"/>
          </p:cNvSpPr>
          <p:nvPr>
            <p:ph type="title"/>
          </p:nvPr>
        </p:nvSpPr>
        <p:spPr>
          <a:xfrm>
            <a:off x="0" y="0"/>
            <a:ext cx="10515600" cy="1325563"/>
          </a:xfrm>
        </p:spPr>
        <p:txBody>
          <a:bodyPr/>
          <a:lstStyle/>
          <a:p>
            <a:r>
              <a:rPr lang="en-US" dirty="0"/>
              <a:t>     Problem: Test Suites are Incomplete</a:t>
            </a:r>
          </a:p>
        </p:txBody>
      </p:sp>
      <p:pic>
        <p:nvPicPr>
          <p:cNvPr id="5" name="Picture 4">
            <a:extLst>
              <a:ext uri="{FF2B5EF4-FFF2-40B4-BE49-F238E27FC236}">
                <a16:creationId xmlns:a16="http://schemas.microsoft.com/office/drawing/2014/main" id="{666ADAA4-D979-4DF6-EFF2-1F295602F00F}"/>
              </a:ext>
            </a:extLst>
          </p:cNvPr>
          <p:cNvPicPr>
            <a:picLocks noChangeAspect="1"/>
          </p:cNvPicPr>
          <p:nvPr/>
        </p:nvPicPr>
        <p:blipFill>
          <a:blip r:embed="rId3"/>
          <a:stretch>
            <a:fillRect/>
          </a:stretch>
        </p:blipFill>
        <p:spPr>
          <a:xfrm>
            <a:off x="7277462" y="1645017"/>
            <a:ext cx="4674070" cy="3127440"/>
          </a:xfrm>
          <a:prstGeom prst="rect">
            <a:avLst/>
          </a:prstGeom>
        </p:spPr>
      </p:pic>
      <p:pic>
        <p:nvPicPr>
          <p:cNvPr id="9" name="Picture 8">
            <a:extLst>
              <a:ext uri="{FF2B5EF4-FFF2-40B4-BE49-F238E27FC236}">
                <a16:creationId xmlns:a16="http://schemas.microsoft.com/office/drawing/2014/main" id="{66A1C1E8-216B-C7D7-11E8-D540BAA51FF1}"/>
              </a:ext>
            </a:extLst>
          </p:cNvPr>
          <p:cNvPicPr>
            <a:picLocks noChangeAspect="1"/>
          </p:cNvPicPr>
          <p:nvPr/>
        </p:nvPicPr>
        <p:blipFill>
          <a:blip r:embed="rId4"/>
          <a:stretch>
            <a:fillRect/>
          </a:stretch>
        </p:blipFill>
        <p:spPr>
          <a:xfrm>
            <a:off x="93959" y="1645017"/>
            <a:ext cx="7183503" cy="3410474"/>
          </a:xfrm>
          <a:prstGeom prst="rect">
            <a:avLst/>
          </a:prstGeom>
        </p:spPr>
      </p:pic>
      <p:sp>
        <p:nvSpPr>
          <p:cNvPr id="3" name="Content Placeholder 2">
            <a:extLst>
              <a:ext uri="{FF2B5EF4-FFF2-40B4-BE49-F238E27FC236}">
                <a16:creationId xmlns:a16="http://schemas.microsoft.com/office/drawing/2014/main" id="{CDE44F77-5D94-82B2-2108-C1A45D2B4842}"/>
              </a:ext>
            </a:extLst>
          </p:cNvPr>
          <p:cNvSpPr>
            <a:spLocks noGrp="1"/>
          </p:cNvSpPr>
          <p:nvPr>
            <p:ph idx="1"/>
          </p:nvPr>
        </p:nvSpPr>
        <p:spPr>
          <a:xfrm>
            <a:off x="8195289" y="4735643"/>
            <a:ext cx="2838416" cy="319848"/>
          </a:xfrm>
        </p:spPr>
        <p:txBody>
          <a:bodyPr>
            <a:normAutofit fontScale="92500" lnSpcReduction="20000"/>
          </a:bodyPr>
          <a:lstStyle/>
          <a:p>
            <a:pPr marL="0" indent="0">
              <a:buNone/>
            </a:pPr>
            <a:r>
              <a:rPr lang="en-US" sz="1100" dirty="0">
                <a:hlinkClick r:id="rId5"/>
              </a:rPr>
              <a:t>Adoption of Software Testing in Open Source Projects--A Preliminary Study on 50,000 Projects</a:t>
            </a:r>
            <a:endParaRPr lang="en-US" sz="1100" dirty="0"/>
          </a:p>
        </p:txBody>
      </p:sp>
      <p:sp>
        <p:nvSpPr>
          <p:cNvPr id="7" name="TextBox 6">
            <a:extLst>
              <a:ext uri="{FF2B5EF4-FFF2-40B4-BE49-F238E27FC236}">
                <a16:creationId xmlns:a16="http://schemas.microsoft.com/office/drawing/2014/main" id="{953BE6C4-664E-5361-3D11-2F3B30E8942A}"/>
              </a:ext>
            </a:extLst>
          </p:cNvPr>
          <p:cNvSpPr txBox="1"/>
          <p:nvPr/>
        </p:nvSpPr>
        <p:spPr>
          <a:xfrm>
            <a:off x="983479" y="4754127"/>
            <a:ext cx="5257800" cy="246221"/>
          </a:xfrm>
          <a:prstGeom prst="rect">
            <a:avLst/>
          </a:prstGeom>
          <a:noFill/>
        </p:spPr>
        <p:txBody>
          <a:bodyPr wrap="square">
            <a:spAutoFit/>
          </a:bodyPr>
          <a:lstStyle/>
          <a:p>
            <a:r>
              <a:rPr lang="en-US" sz="1000" dirty="0">
                <a:hlinkClick r:id="rId6"/>
              </a:rPr>
              <a:t>Empirical Study of Test Case and Test Framework Presence in Public Projects on GitHub</a:t>
            </a:r>
            <a:endParaRPr lang="en-US" sz="1000" dirty="0"/>
          </a:p>
        </p:txBody>
      </p:sp>
      <p:sp>
        <p:nvSpPr>
          <p:cNvPr id="10" name="TextBox 9">
            <a:extLst>
              <a:ext uri="{FF2B5EF4-FFF2-40B4-BE49-F238E27FC236}">
                <a16:creationId xmlns:a16="http://schemas.microsoft.com/office/drawing/2014/main" id="{5825AECE-FAE8-902E-A1B7-3D8B8A3A26F0}"/>
              </a:ext>
            </a:extLst>
          </p:cNvPr>
          <p:cNvSpPr txBox="1"/>
          <p:nvPr/>
        </p:nvSpPr>
        <p:spPr>
          <a:xfrm>
            <a:off x="1421295" y="5113547"/>
            <a:ext cx="4528829" cy="646331"/>
          </a:xfrm>
          <a:prstGeom prst="rect">
            <a:avLst/>
          </a:prstGeom>
          <a:noFill/>
        </p:spPr>
        <p:txBody>
          <a:bodyPr wrap="square" rtlCol="0">
            <a:spAutoFit/>
          </a:bodyPr>
          <a:lstStyle/>
          <a:p>
            <a:pPr marL="285750" indent="-285750">
              <a:buFont typeface="Arial" panose="020B0604020202020204" pitchFamily="34" charset="0"/>
              <a:buChar char="•"/>
            </a:pPr>
            <a:r>
              <a:rPr lang="en-US" dirty="0"/>
              <a:t>Only 52% of 6.3M public GitHub projects contain at least one test case.</a:t>
            </a:r>
          </a:p>
        </p:txBody>
      </p:sp>
      <p:sp>
        <p:nvSpPr>
          <p:cNvPr id="11" name="TextBox 10">
            <a:extLst>
              <a:ext uri="{FF2B5EF4-FFF2-40B4-BE49-F238E27FC236}">
                <a16:creationId xmlns:a16="http://schemas.microsoft.com/office/drawing/2014/main" id="{03371A3E-17D1-0ED4-D4C6-09EA879D329A}"/>
              </a:ext>
            </a:extLst>
          </p:cNvPr>
          <p:cNvSpPr txBox="1"/>
          <p:nvPr/>
        </p:nvSpPr>
        <p:spPr>
          <a:xfrm>
            <a:off x="7136396" y="5113547"/>
            <a:ext cx="4961645" cy="646331"/>
          </a:xfrm>
          <a:prstGeom prst="rect">
            <a:avLst/>
          </a:prstGeom>
          <a:noFill/>
        </p:spPr>
        <p:txBody>
          <a:bodyPr wrap="square" rtlCol="0">
            <a:spAutoFit/>
          </a:bodyPr>
          <a:lstStyle/>
          <a:p>
            <a:pPr marL="285750" indent="-285750">
              <a:buFont typeface="Arial" panose="020B0604020202020204" pitchFamily="34" charset="0"/>
              <a:buChar char="•"/>
            </a:pPr>
            <a:r>
              <a:rPr lang="en-US" dirty="0"/>
              <a:t>56.81% of 50K open source GitHub projects that </a:t>
            </a:r>
            <a:r>
              <a:rPr lang="en-US" i="1" dirty="0"/>
              <a:t>do</a:t>
            </a:r>
            <a:r>
              <a:rPr lang="en-US" dirty="0"/>
              <a:t> have test cases have only 1-9 tests.</a:t>
            </a:r>
          </a:p>
        </p:txBody>
      </p:sp>
    </p:spTree>
    <p:extLst>
      <p:ext uri="{BB962C8B-B14F-4D97-AF65-F5344CB8AC3E}">
        <p14:creationId xmlns:p14="http://schemas.microsoft.com/office/powerpoint/2010/main" val="1654921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2FD354-80DE-691A-7EB1-9F25C196B4D5}"/>
              </a:ext>
            </a:extLst>
          </p:cNvPr>
          <p:cNvSpPr>
            <a:spLocks noGrp="1"/>
          </p:cNvSpPr>
          <p:nvPr>
            <p:ph type="title"/>
          </p:nvPr>
        </p:nvSpPr>
        <p:spPr>
          <a:xfrm>
            <a:off x="0" y="0"/>
            <a:ext cx="10515600" cy="1325563"/>
          </a:xfrm>
        </p:spPr>
        <p:txBody>
          <a:bodyPr/>
          <a:lstStyle/>
          <a:p>
            <a:r>
              <a:rPr lang="en-US" dirty="0"/>
              <a:t>     Solution: AI Coding Agents</a:t>
            </a:r>
          </a:p>
        </p:txBody>
      </p:sp>
      <p:pic>
        <p:nvPicPr>
          <p:cNvPr id="6" name="Content Placeholder 5">
            <a:extLst>
              <a:ext uri="{FF2B5EF4-FFF2-40B4-BE49-F238E27FC236}">
                <a16:creationId xmlns:a16="http://schemas.microsoft.com/office/drawing/2014/main" id="{D105CAF0-316A-54BE-75AD-519932AAA8DA}"/>
              </a:ext>
            </a:extLst>
          </p:cNvPr>
          <p:cNvPicPr>
            <a:picLocks noGrp="1" noChangeAspect="1"/>
          </p:cNvPicPr>
          <p:nvPr>
            <p:ph idx="1"/>
          </p:nvPr>
        </p:nvPicPr>
        <p:blipFill>
          <a:blip r:embed="rId3"/>
          <a:stretch>
            <a:fillRect/>
          </a:stretch>
        </p:blipFill>
        <p:spPr>
          <a:xfrm>
            <a:off x="174171" y="1386705"/>
            <a:ext cx="6659358" cy="3008394"/>
          </a:xfrm>
          <a:prstGeom prst="rect">
            <a:avLst/>
          </a:prstGeom>
        </p:spPr>
      </p:pic>
      <p:pic>
        <p:nvPicPr>
          <p:cNvPr id="1030" name="Picture 6" descr="Anthropic releases new “hybrid reasoning” AI model | The Verge">
            <a:extLst>
              <a:ext uri="{FF2B5EF4-FFF2-40B4-BE49-F238E27FC236}">
                <a16:creationId xmlns:a16="http://schemas.microsoft.com/office/drawing/2014/main" id="{F2851764-FDAB-6B5B-0395-BCD338F968F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66857" y="314460"/>
            <a:ext cx="5050972" cy="284117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Make gpt-5-codex available in Cursor CLI - Feature Requests - Cursor ...">
            <a:extLst>
              <a:ext uri="{FF2B5EF4-FFF2-40B4-BE49-F238E27FC236}">
                <a16:creationId xmlns:a16="http://schemas.microsoft.com/office/drawing/2014/main" id="{C88C3C17-720F-6831-FC19-49AB44B0BAA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43613" y="3501570"/>
            <a:ext cx="5974216" cy="2787967"/>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CC81958C-3A46-0607-2F2B-0B41E156AAB8}"/>
              </a:ext>
            </a:extLst>
          </p:cNvPr>
          <p:cNvSpPr txBox="1"/>
          <p:nvPr/>
        </p:nvSpPr>
        <p:spPr>
          <a:xfrm>
            <a:off x="174171" y="5016638"/>
            <a:ext cx="5689600" cy="1200329"/>
          </a:xfrm>
          <a:prstGeom prst="rect">
            <a:avLst/>
          </a:prstGeom>
          <a:noFill/>
        </p:spPr>
        <p:txBody>
          <a:bodyPr wrap="square" rtlCol="0">
            <a:spAutoFit/>
          </a:bodyPr>
          <a:lstStyle/>
          <a:p>
            <a:pPr marL="285750" indent="-285750">
              <a:buFont typeface="Arial" panose="020B0604020202020204" pitchFamily="34" charset="0"/>
              <a:buChar char="•"/>
            </a:pPr>
            <a:r>
              <a:rPr lang="en-US" dirty="0"/>
              <a:t>LLM models are already capable of autonomous operations on any directory for sustained time.</a:t>
            </a:r>
          </a:p>
          <a:p>
            <a:pPr marL="742950" lvl="1" indent="-285750">
              <a:buFont typeface="Arial" panose="020B0604020202020204" pitchFamily="34" charset="0"/>
              <a:buChar char="•"/>
            </a:pPr>
            <a:r>
              <a:rPr lang="en-US" dirty="0"/>
              <a:t>Codex, Claude-Code</a:t>
            </a:r>
          </a:p>
          <a:p>
            <a:pPr marL="742950" lvl="1" indent="-285750">
              <a:buFont typeface="Arial" panose="020B0604020202020204" pitchFamily="34" charset="0"/>
              <a:buChar char="•"/>
            </a:pPr>
            <a:r>
              <a:rPr lang="en-US" dirty="0"/>
              <a:t>Cursor</a:t>
            </a:r>
          </a:p>
        </p:txBody>
      </p:sp>
    </p:spTree>
    <p:extLst>
      <p:ext uri="{BB962C8B-B14F-4D97-AF65-F5344CB8AC3E}">
        <p14:creationId xmlns:p14="http://schemas.microsoft.com/office/powerpoint/2010/main" val="36204249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FD80B4-9290-B1F4-D1CB-98372F6E46DB}"/>
              </a:ext>
            </a:extLst>
          </p:cNvPr>
          <p:cNvSpPr>
            <a:spLocks noGrp="1"/>
          </p:cNvSpPr>
          <p:nvPr>
            <p:ph type="title"/>
          </p:nvPr>
        </p:nvSpPr>
        <p:spPr>
          <a:xfrm>
            <a:off x="0" y="0"/>
            <a:ext cx="10515600" cy="1325563"/>
          </a:xfrm>
        </p:spPr>
        <p:txBody>
          <a:bodyPr/>
          <a:lstStyle/>
          <a:p>
            <a:r>
              <a:rPr lang="en-US" dirty="0"/>
              <a:t>     The Question</a:t>
            </a:r>
          </a:p>
        </p:txBody>
      </p:sp>
      <p:sp>
        <p:nvSpPr>
          <p:cNvPr id="3" name="Content Placeholder 2">
            <a:extLst>
              <a:ext uri="{FF2B5EF4-FFF2-40B4-BE49-F238E27FC236}">
                <a16:creationId xmlns:a16="http://schemas.microsoft.com/office/drawing/2014/main" id="{E07D2E42-2B0C-37C5-8B54-57A068D965D0}"/>
              </a:ext>
            </a:extLst>
          </p:cNvPr>
          <p:cNvSpPr>
            <a:spLocks noGrp="1"/>
          </p:cNvSpPr>
          <p:nvPr>
            <p:ph idx="1"/>
          </p:nvPr>
        </p:nvSpPr>
        <p:spPr>
          <a:xfrm>
            <a:off x="838200" y="2413454"/>
            <a:ext cx="10515600" cy="2572204"/>
          </a:xfrm>
        </p:spPr>
        <p:txBody>
          <a:bodyPr>
            <a:normAutofit lnSpcReduction="10000"/>
          </a:bodyPr>
          <a:lstStyle/>
          <a:p>
            <a:r>
              <a:rPr lang="en-US" dirty="0"/>
              <a:t>Can we improve upon existing state-of-the-art agentic coding tools’ test suite refinement abilities using hooks and slash commands*? (RQ1)</a:t>
            </a:r>
          </a:p>
          <a:p>
            <a:pPr lvl="1"/>
            <a:r>
              <a:rPr lang="en-US" dirty="0"/>
              <a:t>Does tool-specific guidance improve performance? If so, which tools? (RQ1A)</a:t>
            </a:r>
          </a:p>
          <a:p>
            <a:pPr lvl="1"/>
            <a:r>
              <a:rPr lang="en-US" dirty="0"/>
              <a:t>Are there robust methods by which agents can cut down on token usage while utilizing these tools? (RQ1B)</a:t>
            </a:r>
          </a:p>
        </p:txBody>
      </p:sp>
      <p:sp>
        <p:nvSpPr>
          <p:cNvPr id="4" name="Content Placeholder 2">
            <a:extLst>
              <a:ext uri="{FF2B5EF4-FFF2-40B4-BE49-F238E27FC236}">
                <a16:creationId xmlns:a16="http://schemas.microsoft.com/office/drawing/2014/main" id="{13051712-4413-E197-FD35-D97A8C4AAE46}"/>
              </a:ext>
            </a:extLst>
          </p:cNvPr>
          <p:cNvSpPr txBox="1">
            <a:spLocks/>
          </p:cNvSpPr>
          <p:nvPr/>
        </p:nvSpPr>
        <p:spPr>
          <a:xfrm>
            <a:off x="511629" y="6371770"/>
            <a:ext cx="10515600" cy="48622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i="1" dirty="0"/>
              <a:t>*  ‘Slash commands’ = automated prompt macros;    ‘Hooks’ = tool usage pre- or post-intercepts</a:t>
            </a:r>
          </a:p>
        </p:txBody>
      </p:sp>
    </p:spTree>
    <p:extLst>
      <p:ext uri="{BB962C8B-B14F-4D97-AF65-F5344CB8AC3E}">
        <p14:creationId xmlns:p14="http://schemas.microsoft.com/office/powerpoint/2010/main" val="29580678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BB8D4C-7578-4570-F48B-DBC45E58D40F}"/>
              </a:ext>
            </a:extLst>
          </p:cNvPr>
          <p:cNvSpPr>
            <a:spLocks noGrp="1"/>
          </p:cNvSpPr>
          <p:nvPr>
            <p:ph type="title"/>
          </p:nvPr>
        </p:nvSpPr>
        <p:spPr>
          <a:xfrm>
            <a:off x="0" y="0"/>
            <a:ext cx="10515600" cy="1325563"/>
          </a:xfrm>
        </p:spPr>
        <p:txBody>
          <a:bodyPr/>
          <a:lstStyle/>
          <a:p>
            <a:r>
              <a:rPr lang="en-US" dirty="0"/>
              <a:t>     Methodology</a:t>
            </a:r>
          </a:p>
        </p:txBody>
      </p:sp>
      <p:pic>
        <p:nvPicPr>
          <p:cNvPr id="52" name="Picture 4">
            <a:extLst>
              <a:ext uri="{FF2B5EF4-FFF2-40B4-BE49-F238E27FC236}">
                <a16:creationId xmlns:a16="http://schemas.microsoft.com/office/drawing/2014/main" id="{D7F53A50-4414-7D07-057E-E686838E1E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309" y="956747"/>
            <a:ext cx="6624616" cy="5825093"/>
          </a:xfrm>
          <a:prstGeom prst="rect">
            <a:avLst/>
          </a:prstGeom>
          <a:noFill/>
          <a:extLst>
            <a:ext uri="{909E8E84-426E-40DD-AFC4-6F175D3DCCD1}">
              <a14:hiddenFill xmlns:a14="http://schemas.microsoft.com/office/drawing/2010/main">
                <a:solidFill>
                  <a:srgbClr val="FFFFFF"/>
                </a:solidFill>
              </a14:hiddenFill>
            </a:ext>
          </a:extLst>
        </p:spPr>
      </p:pic>
      <p:sp>
        <p:nvSpPr>
          <p:cNvPr id="53" name="Content Placeholder 2">
            <a:extLst>
              <a:ext uri="{FF2B5EF4-FFF2-40B4-BE49-F238E27FC236}">
                <a16:creationId xmlns:a16="http://schemas.microsoft.com/office/drawing/2014/main" id="{7B1D3CD2-C1DB-D6F9-DB58-05AD995731F1}"/>
              </a:ext>
            </a:extLst>
          </p:cNvPr>
          <p:cNvSpPr>
            <a:spLocks noGrp="1"/>
          </p:cNvSpPr>
          <p:nvPr>
            <p:ph idx="1"/>
          </p:nvPr>
        </p:nvSpPr>
        <p:spPr>
          <a:xfrm>
            <a:off x="7124700" y="2006600"/>
            <a:ext cx="4781550" cy="4305300"/>
          </a:xfrm>
        </p:spPr>
        <p:txBody>
          <a:bodyPr>
            <a:normAutofit/>
          </a:bodyPr>
          <a:lstStyle/>
          <a:p>
            <a:r>
              <a:rPr lang="en-US" dirty="0"/>
              <a:t>Claude models </a:t>
            </a:r>
            <a:r>
              <a:rPr lang="en-US" i="1" dirty="0"/>
              <a:t>consistently</a:t>
            </a:r>
            <a:r>
              <a:rPr lang="en-US" dirty="0"/>
              <a:t> outperform comparable models from other sources on agentic coding tasks.</a:t>
            </a:r>
          </a:p>
          <a:p>
            <a:r>
              <a:rPr lang="en-US" dirty="0"/>
              <a:t>Claude is </a:t>
            </a:r>
            <a:r>
              <a:rPr lang="en-US" dirty="0" err="1"/>
              <a:t>SoA</a:t>
            </a:r>
            <a:r>
              <a:rPr lang="en-US" dirty="0"/>
              <a:t>; Sonnet 4.5 newest kid on block</a:t>
            </a:r>
          </a:p>
          <a:p>
            <a:r>
              <a:rPr lang="en-US" dirty="0"/>
              <a:t>I happen to have a Max subscription. </a:t>
            </a:r>
          </a:p>
          <a:p>
            <a:endParaRPr lang="en-US" dirty="0"/>
          </a:p>
          <a:p>
            <a:endParaRPr lang="en-US" dirty="0"/>
          </a:p>
        </p:txBody>
      </p:sp>
      <p:sp>
        <p:nvSpPr>
          <p:cNvPr id="55" name="TextBox 54">
            <a:extLst>
              <a:ext uri="{FF2B5EF4-FFF2-40B4-BE49-F238E27FC236}">
                <a16:creationId xmlns:a16="http://schemas.microsoft.com/office/drawing/2014/main" id="{DB501A60-B87E-C36F-9E95-998E90ECB51F}"/>
              </a:ext>
            </a:extLst>
          </p:cNvPr>
          <p:cNvSpPr txBox="1"/>
          <p:nvPr/>
        </p:nvSpPr>
        <p:spPr>
          <a:xfrm>
            <a:off x="395309" y="6413023"/>
            <a:ext cx="5334000" cy="246221"/>
          </a:xfrm>
          <a:prstGeom prst="rect">
            <a:avLst/>
          </a:prstGeom>
          <a:noFill/>
        </p:spPr>
        <p:txBody>
          <a:bodyPr wrap="square">
            <a:spAutoFit/>
          </a:bodyPr>
          <a:lstStyle/>
          <a:p>
            <a:r>
              <a:rPr lang="fr-FR" sz="1000" dirty="0">
                <a:hlinkClick r:id="rId4"/>
              </a:rPr>
              <a:t>Claude Sonnet 4.5 vs GPT-5 vs Claude Opus 4.1 – </a:t>
            </a:r>
            <a:r>
              <a:rPr lang="fr-FR" sz="1000" dirty="0" err="1">
                <a:hlinkClick r:id="rId4"/>
              </a:rPr>
              <a:t>Ultimate</a:t>
            </a:r>
            <a:r>
              <a:rPr lang="fr-FR" sz="1000" dirty="0">
                <a:hlinkClick r:id="rId4"/>
              </a:rPr>
              <a:t> Coding </a:t>
            </a:r>
            <a:r>
              <a:rPr lang="fr-FR" sz="1000" dirty="0" err="1">
                <a:hlinkClick r:id="rId4"/>
              </a:rPr>
              <a:t>Comparison</a:t>
            </a:r>
            <a:r>
              <a:rPr lang="fr-FR" sz="1000" dirty="0">
                <a:hlinkClick r:id="rId4"/>
              </a:rPr>
              <a:t> – </a:t>
            </a:r>
            <a:r>
              <a:rPr lang="fr-FR" sz="1000" dirty="0" err="1">
                <a:hlinkClick r:id="rId4"/>
              </a:rPr>
              <a:t>Bind</a:t>
            </a:r>
            <a:r>
              <a:rPr lang="fr-FR" sz="1000" dirty="0">
                <a:hlinkClick r:id="rId4"/>
              </a:rPr>
              <a:t> AI IDE</a:t>
            </a:r>
            <a:endParaRPr lang="en-US" sz="1000" dirty="0"/>
          </a:p>
        </p:txBody>
      </p:sp>
      <p:pic>
        <p:nvPicPr>
          <p:cNvPr id="61" name="Picture 60" descr="A cartoon of a person with his hands up&#10;&#10;AI-generated content may be incorrect.">
            <a:extLst>
              <a:ext uri="{FF2B5EF4-FFF2-40B4-BE49-F238E27FC236}">
                <a16:creationId xmlns:a16="http://schemas.microsoft.com/office/drawing/2014/main" id="{75AD289D-04B8-4EF2-D505-B8951E7D9AD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15475" y="5018087"/>
            <a:ext cx="927100" cy="927100"/>
          </a:xfrm>
          <a:prstGeom prst="rect">
            <a:avLst/>
          </a:prstGeom>
        </p:spPr>
      </p:pic>
    </p:spTree>
    <p:extLst>
      <p:ext uri="{BB962C8B-B14F-4D97-AF65-F5344CB8AC3E}">
        <p14:creationId xmlns:p14="http://schemas.microsoft.com/office/powerpoint/2010/main" val="35059928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901A77-3CAC-3E1E-8112-72B4AC32E2E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C4B086B-7701-4DC4-8C75-B9BFF55F6686}"/>
              </a:ext>
            </a:extLst>
          </p:cNvPr>
          <p:cNvSpPr>
            <a:spLocks noGrp="1"/>
          </p:cNvSpPr>
          <p:nvPr>
            <p:ph type="title"/>
          </p:nvPr>
        </p:nvSpPr>
        <p:spPr>
          <a:xfrm>
            <a:off x="0" y="0"/>
            <a:ext cx="10515600" cy="1325563"/>
          </a:xfrm>
        </p:spPr>
        <p:txBody>
          <a:bodyPr/>
          <a:lstStyle/>
          <a:p>
            <a:r>
              <a:rPr lang="en-US" dirty="0"/>
              <a:t>     Methodology - Background</a:t>
            </a:r>
          </a:p>
        </p:txBody>
      </p:sp>
      <p:sp>
        <p:nvSpPr>
          <p:cNvPr id="53" name="Content Placeholder 2">
            <a:extLst>
              <a:ext uri="{FF2B5EF4-FFF2-40B4-BE49-F238E27FC236}">
                <a16:creationId xmlns:a16="http://schemas.microsoft.com/office/drawing/2014/main" id="{C1A418A5-B483-5519-7B31-1DA2ED69EBFF}"/>
              </a:ext>
            </a:extLst>
          </p:cNvPr>
          <p:cNvSpPr>
            <a:spLocks noGrp="1"/>
          </p:cNvSpPr>
          <p:nvPr>
            <p:ph idx="1"/>
          </p:nvPr>
        </p:nvSpPr>
        <p:spPr>
          <a:xfrm>
            <a:off x="3943350" y="1098165"/>
            <a:ext cx="3352800" cy="898525"/>
          </a:xfrm>
        </p:spPr>
        <p:txBody>
          <a:bodyPr>
            <a:normAutofit/>
          </a:bodyPr>
          <a:lstStyle/>
          <a:p>
            <a:r>
              <a:rPr lang="en-US" dirty="0"/>
              <a:t>Slash commands:</a:t>
            </a:r>
          </a:p>
          <a:p>
            <a:endParaRPr lang="en-US" dirty="0"/>
          </a:p>
          <a:p>
            <a:endParaRPr lang="en-US" dirty="0"/>
          </a:p>
        </p:txBody>
      </p:sp>
      <p:pic>
        <p:nvPicPr>
          <p:cNvPr id="1026" name="Picture 2" descr="Claude Code Tips &amp; Tricks: Custom Slash Commands · Cloud Artisan">
            <a:hlinkClick r:id="rId3"/>
            <a:extLst>
              <a:ext uri="{FF2B5EF4-FFF2-40B4-BE49-F238E27FC236}">
                <a16:creationId xmlns:a16="http://schemas.microsoft.com/office/drawing/2014/main" id="{9F7DE06A-F174-8D35-9368-E4C980C24EB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62837" y="74507"/>
            <a:ext cx="4667250" cy="441096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0994F14-38EE-7883-D68C-49D28722B292}"/>
              </a:ext>
            </a:extLst>
          </p:cNvPr>
          <p:cNvSpPr txBox="1"/>
          <p:nvPr/>
        </p:nvSpPr>
        <p:spPr>
          <a:xfrm>
            <a:off x="3943350" y="1488689"/>
            <a:ext cx="3352800" cy="369332"/>
          </a:xfrm>
          <a:prstGeom prst="rect">
            <a:avLst/>
          </a:prstGeom>
          <a:noFill/>
        </p:spPr>
        <p:txBody>
          <a:bodyPr wrap="square">
            <a:spAutoFit/>
          </a:bodyPr>
          <a:lstStyle/>
          <a:p>
            <a:r>
              <a:rPr lang="en-US" dirty="0">
                <a:hlinkClick r:id="rId5"/>
              </a:rPr>
              <a:t>Slash commands - Claude Docs</a:t>
            </a:r>
            <a:endParaRPr lang="en-US" dirty="0"/>
          </a:p>
        </p:txBody>
      </p:sp>
      <p:pic>
        <p:nvPicPr>
          <p:cNvPr id="10" name="Picture 9">
            <a:extLst>
              <a:ext uri="{FF2B5EF4-FFF2-40B4-BE49-F238E27FC236}">
                <a16:creationId xmlns:a16="http://schemas.microsoft.com/office/drawing/2014/main" id="{AD386AC3-7AC2-6ABF-C995-90345DEBA066}"/>
              </a:ext>
            </a:extLst>
          </p:cNvPr>
          <p:cNvPicPr>
            <a:picLocks noChangeAspect="1"/>
          </p:cNvPicPr>
          <p:nvPr/>
        </p:nvPicPr>
        <p:blipFill>
          <a:blip r:embed="rId6"/>
          <a:stretch>
            <a:fillRect/>
          </a:stretch>
        </p:blipFill>
        <p:spPr>
          <a:xfrm>
            <a:off x="7296150" y="4520741"/>
            <a:ext cx="4895850" cy="2337259"/>
          </a:xfrm>
          <a:prstGeom prst="rect">
            <a:avLst/>
          </a:prstGeom>
        </p:spPr>
      </p:pic>
      <p:grpSp>
        <p:nvGrpSpPr>
          <p:cNvPr id="17" name="Group 16">
            <a:extLst>
              <a:ext uri="{FF2B5EF4-FFF2-40B4-BE49-F238E27FC236}">
                <a16:creationId xmlns:a16="http://schemas.microsoft.com/office/drawing/2014/main" id="{4D7B6D82-FBA5-FCCC-DE3F-3E1F66C518B9}"/>
              </a:ext>
            </a:extLst>
          </p:cNvPr>
          <p:cNvGrpSpPr/>
          <p:nvPr/>
        </p:nvGrpSpPr>
        <p:grpSpPr>
          <a:xfrm>
            <a:off x="1200150" y="2015666"/>
            <a:ext cx="6096000" cy="4770080"/>
            <a:chOff x="1200150" y="2015666"/>
            <a:chExt cx="6096000" cy="4770080"/>
          </a:xfrm>
        </p:grpSpPr>
        <p:pic>
          <p:nvPicPr>
            <p:cNvPr id="8" name="Picture 7">
              <a:extLst>
                <a:ext uri="{FF2B5EF4-FFF2-40B4-BE49-F238E27FC236}">
                  <a16:creationId xmlns:a16="http://schemas.microsoft.com/office/drawing/2014/main" id="{EF2820F3-8093-7578-E3F7-FF3C1BCD9BAE}"/>
                </a:ext>
              </a:extLst>
            </p:cNvPr>
            <p:cNvPicPr>
              <a:picLocks noChangeAspect="1"/>
            </p:cNvPicPr>
            <p:nvPr/>
          </p:nvPicPr>
          <p:blipFill>
            <a:blip r:embed="rId7"/>
            <a:stretch>
              <a:fillRect/>
            </a:stretch>
          </p:blipFill>
          <p:spPr>
            <a:xfrm>
              <a:off x="1200150" y="2015666"/>
              <a:ext cx="6096000" cy="4770080"/>
            </a:xfrm>
            <a:prstGeom prst="rect">
              <a:avLst/>
            </a:prstGeom>
          </p:spPr>
        </p:pic>
        <mc:AlternateContent xmlns:mc="http://schemas.openxmlformats.org/markup-compatibility/2006">
          <mc:Choice xmlns:p14="http://schemas.microsoft.com/office/powerpoint/2010/main" Requires="p14">
            <p:contentPart p14:bwMode="auto" r:id="rId8">
              <p14:nvContentPartPr>
                <p14:cNvPr id="13" name="Ink 12">
                  <a:extLst>
                    <a:ext uri="{FF2B5EF4-FFF2-40B4-BE49-F238E27FC236}">
                      <a16:creationId xmlns:a16="http://schemas.microsoft.com/office/drawing/2014/main" id="{99C1DA5C-9DC8-1402-FE5B-3FCA827A9A88}"/>
                    </a:ext>
                  </a:extLst>
                </p14:cNvPr>
                <p14:cNvContentPartPr/>
                <p14:nvPr/>
              </p14:nvContentPartPr>
              <p14:xfrm>
                <a:off x="2843096" y="2531213"/>
                <a:ext cx="345600" cy="360"/>
              </p14:xfrm>
            </p:contentPart>
          </mc:Choice>
          <mc:Fallback>
            <p:pic>
              <p:nvPicPr>
                <p:cNvPr id="13" name="Ink 12">
                  <a:extLst>
                    <a:ext uri="{FF2B5EF4-FFF2-40B4-BE49-F238E27FC236}">
                      <a16:creationId xmlns:a16="http://schemas.microsoft.com/office/drawing/2014/main" id="{99C1DA5C-9DC8-1402-FE5B-3FCA827A9A88}"/>
                    </a:ext>
                  </a:extLst>
                </p:cNvPr>
                <p:cNvPicPr/>
                <p:nvPr/>
              </p:nvPicPr>
              <p:blipFill>
                <a:blip r:embed="rId9"/>
                <a:stretch>
                  <a:fillRect/>
                </a:stretch>
              </p:blipFill>
              <p:spPr>
                <a:xfrm>
                  <a:off x="2836976" y="2525093"/>
                  <a:ext cx="357840" cy="1260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14" name="Ink 13">
                  <a:extLst>
                    <a:ext uri="{FF2B5EF4-FFF2-40B4-BE49-F238E27FC236}">
                      <a16:creationId xmlns:a16="http://schemas.microsoft.com/office/drawing/2014/main" id="{2BAAB468-B8CF-DA8F-07DD-E12DA96196EB}"/>
                    </a:ext>
                  </a:extLst>
                </p14:cNvPr>
                <p14:cNvContentPartPr/>
                <p14:nvPr/>
              </p14:nvContentPartPr>
              <p14:xfrm>
                <a:off x="3193016" y="2531213"/>
                <a:ext cx="24480" cy="360"/>
              </p14:xfrm>
            </p:contentPart>
          </mc:Choice>
          <mc:Fallback>
            <p:pic>
              <p:nvPicPr>
                <p:cNvPr id="14" name="Ink 13">
                  <a:extLst>
                    <a:ext uri="{FF2B5EF4-FFF2-40B4-BE49-F238E27FC236}">
                      <a16:creationId xmlns:a16="http://schemas.microsoft.com/office/drawing/2014/main" id="{2BAAB468-B8CF-DA8F-07DD-E12DA96196EB}"/>
                    </a:ext>
                  </a:extLst>
                </p:cNvPr>
                <p:cNvPicPr/>
                <p:nvPr/>
              </p:nvPicPr>
              <p:blipFill>
                <a:blip r:embed="rId11"/>
                <a:stretch>
                  <a:fillRect/>
                </a:stretch>
              </p:blipFill>
              <p:spPr>
                <a:xfrm>
                  <a:off x="3186896" y="2525093"/>
                  <a:ext cx="36720" cy="12600"/>
                </a:xfrm>
                <a:prstGeom prst="rect">
                  <a:avLst/>
                </a:prstGeom>
              </p:spPr>
            </p:pic>
          </mc:Fallback>
        </mc:AlternateContent>
      </p:grpSp>
    </p:spTree>
    <p:extLst>
      <p:ext uri="{BB962C8B-B14F-4D97-AF65-F5344CB8AC3E}">
        <p14:creationId xmlns:p14="http://schemas.microsoft.com/office/powerpoint/2010/main" val="11161352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41F49B8-62BE-1377-31AC-3711C8BC5F3B}"/>
              </a:ext>
            </a:extLst>
          </p:cNvPr>
          <p:cNvPicPr>
            <a:picLocks noChangeAspect="1"/>
          </p:cNvPicPr>
          <p:nvPr/>
        </p:nvPicPr>
        <p:blipFill>
          <a:blip r:embed="rId3"/>
          <a:stretch>
            <a:fillRect/>
          </a:stretch>
        </p:blipFill>
        <p:spPr>
          <a:xfrm>
            <a:off x="4008883" y="1437519"/>
            <a:ext cx="8183117" cy="5420481"/>
          </a:xfrm>
          <a:prstGeom prst="rect">
            <a:avLst/>
          </a:prstGeom>
        </p:spPr>
      </p:pic>
      <p:sp>
        <p:nvSpPr>
          <p:cNvPr id="6" name="Title 1">
            <a:extLst>
              <a:ext uri="{FF2B5EF4-FFF2-40B4-BE49-F238E27FC236}">
                <a16:creationId xmlns:a16="http://schemas.microsoft.com/office/drawing/2014/main" id="{24CD819F-BF94-F686-1FC5-F20C92CB3A34}"/>
              </a:ext>
            </a:extLst>
          </p:cNvPr>
          <p:cNvSpPr>
            <a:spLocks noGrp="1"/>
          </p:cNvSpPr>
          <p:nvPr>
            <p:ph type="title"/>
          </p:nvPr>
        </p:nvSpPr>
        <p:spPr>
          <a:xfrm>
            <a:off x="0" y="0"/>
            <a:ext cx="10515600" cy="1325563"/>
          </a:xfrm>
        </p:spPr>
        <p:txBody>
          <a:bodyPr/>
          <a:lstStyle/>
          <a:p>
            <a:r>
              <a:rPr lang="en-US" dirty="0"/>
              <a:t>     Methodology – Base Prompt</a:t>
            </a:r>
          </a:p>
        </p:txBody>
      </p:sp>
      <p:sp>
        <p:nvSpPr>
          <p:cNvPr id="7" name="Content Placeholder 2">
            <a:extLst>
              <a:ext uri="{FF2B5EF4-FFF2-40B4-BE49-F238E27FC236}">
                <a16:creationId xmlns:a16="http://schemas.microsoft.com/office/drawing/2014/main" id="{EA85E1E3-DD80-5510-222D-B70925F75033}"/>
              </a:ext>
            </a:extLst>
          </p:cNvPr>
          <p:cNvSpPr>
            <a:spLocks noGrp="1"/>
          </p:cNvSpPr>
          <p:nvPr>
            <p:ph idx="1"/>
          </p:nvPr>
        </p:nvSpPr>
        <p:spPr>
          <a:xfrm>
            <a:off x="0" y="2913062"/>
            <a:ext cx="3894583" cy="2649538"/>
          </a:xfrm>
        </p:spPr>
        <p:txBody>
          <a:bodyPr>
            <a:normAutofit fontScale="85000" lnSpcReduction="10000"/>
          </a:bodyPr>
          <a:lstStyle/>
          <a:p>
            <a:r>
              <a:rPr lang="en-US" dirty="0"/>
              <a:t>Simple prompt against which to compare our slash command:</a:t>
            </a:r>
          </a:p>
          <a:p>
            <a:r>
              <a:rPr lang="en-US" dirty="0"/>
              <a:t>The full slash command, refine-tests.md, is </a:t>
            </a:r>
            <a:r>
              <a:rPr lang="en-US" i="1" dirty="0"/>
              <a:t>essentially</a:t>
            </a:r>
            <a:r>
              <a:rPr lang="en-US" dirty="0"/>
              <a:t> just a (much) more complicated version of this.</a:t>
            </a:r>
          </a:p>
          <a:p>
            <a:endParaRPr lang="en-US" dirty="0"/>
          </a:p>
          <a:p>
            <a:endParaRPr lang="en-US" dirty="0"/>
          </a:p>
        </p:txBody>
      </p:sp>
    </p:spTree>
    <p:extLst>
      <p:ext uri="{BB962C8B-B14F-4D97-AF65-F5344CB8AC3E}">
        <p14:creationId xmlns:p14="http://schemas.microsoft.com/office/powerpoint/2010/main" val="35839980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19332C-F9F3-B85A-8880-2C9A25B97AA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CA7458D-F2EE-CE6E-555E-C5021CED73EC}"/>
              </a:ext>
            </a:extLst>
          </p:cNvPr>
          <p:cNvSpPr>
            <a:spLocks noGrp="1"/>
          </p:cNvSpPr>
          <p:nvPr>
            <p:ph type="title"/>
          </p:nvPr>
        </p:nvSpPr>
        <p:spPr>
          <a:xfrm>
            <a:off x="0" y="0"/>
            <a:ext cx="10515600" cy="1325563"/>
          </a:xfrm>
        </p:spPr>
        <p:txBody>
          <a:bodyPr/>
          <a:lstStyle/>
          <a:p>
            <a:r>
              <a:rPr lang="en-US" dirty="0"/>
              <a:t>     Methodology – Executed</a:t>
            </a:r>
          </a:p>
        </p:txBody>
      </p:sp>
      <p:grpSp>
        <p:nvGrpSpPr>
          <p:cNvPr id="13" name="Group 12">
            <a:extLst>
              <a:ext uri="{FF2B5EF4-FFF2-40B4-BE49-F238E27FC236}">
                <a16:creationId xmlns:a16="http://schemas.microsoft.com/office/drawing/2014/main" id="{27D0FFB8-A9C7-CD58-601E-DD2698E896F8}"/>
              </a:ext>
            </a:extLst>
          </p:cNvPr>
          <p:cNvGrpSpPr/>
          <p:nvPr/>
        </p:nvGrpSpPr>
        <p:grpSpPr>
          <a:xfrm>
            <a:off x="2380342" y="1249363"/>
            <a:ext cx="7231744" cy="1008371"/>
            <a:chOff x="3218542" y="1522725"/>
            <a:chExt cx="7231744" cy="1008371"/>
          </a:xfrm>
        </p:grpSpPr>
        <p:pic>
          <p:nvPicPr>
            <p:cNvPr id="8" name="Picture 7">
              <a:extLst>
                <a:ext uri="{FF2B5EF4-FFF2-40B4-BE49-F238E27FC236}">
                  <a16:creationId xmlns:a16="http://schemas.microsoft.com/office/drawing/2014/main" id="{62B21C67-5781-B756-1BFD-E5C0A00930EF}"/>
                </a:ext>
              </a:extLst>
            </p:cNvPr>
            <p:cNvPicPr>
              <a:picLocks noChangeAspect="1"/>
            </p:cNvPicPr>
            <p:nvPr/>
          </p:nvPicPr>
          <p:blipFill>
            <a:blip r:embed="rId3"/>
            <a:stretch>
              <a:fillRect/>
            </a:stretch>
          </p:blipFill>
          <p:spPr>
            <a:xfrm>
              <a:off x="8480444" y="1522725"/>
              <a:ext cx="1969842" cy="1008371"/>
            </a:xfrm>
            <a:prstGeom prst="rect">
              <a:avLst/>
            </a:prstGeom>
            <a:effectLst>
              <a:glow rad="63500">
                <a:schemeClr val="accent1">
                  <a:satMod val="175000"/>
                  <a:alpha val="40000"/>
                </a:schemeClr>
              </a:glow>
              <a:outerShdw blurRad="50800" dist="38100" dir="2700000" algn="tl" rotWithShape="0">
                <a:prstClr val="black">
                  <a:alpha val="40000"/>
                </a:prstClr>
              </a:outerShdw>
            </a:effectLst>
          </p:spPr>
        </p:pic>
        <p:pic>
          <p:nvPicPr>
            <p:cNvPr id="10" name="Picture 9">
              <a:extLst>
                <a:ext uri="{FF2B5EF4-FFF2-40B4-BE49-F238E27FC236}">
                  <a16:creationId xmlns:a16="http://schemas.microsoft.com/office/drawing/2014/main" id="{5D81D6DA-D764-1A76-0790-F3345FD5EA53}"/>
                </a:ext>
              </a:extLst>
            </p:cNvPr>
            <p:cNvPicPr>
              <a:picLocks noChangeAspect="1"/>
            </p:cNvPicPr>
            <p:nvPr/>
          </p:nvPicPr>
          <p:blipFill>
            <a:blip r:embed="rId4"/>
            <a:stretch>
              <a:fillRect/>
            </a:stretch>
          </p:blipFill>
          <p:spPr>
            <a:xfrm>
              <a:off x="3218542" y="1525914"/>
              <a:ext cx="2163247" cy="1001995"/>
            </a:xfrm>
            <a:prstGeom prst="rect">
              <a:avLst/>
            </a:prstGeom>
          </p:spPr>
        </p:pic>
        <p:pic>
          <p:nvPicPr>
            <p:cNvPr id="12" name="Picture 11">
              <a:extLst>
                <a:ext uri="{FF2B5EF4-FFF2-40B4-BE49-F238E27FC236}">
                  <a16:creationId xmlns:a16="http://schemas.microsoft.com/office/drawing/2014/main" id="{867FC186-7513-5580-1D8E-08C43AB3F226}"/>
                </a:ext>
              </a:extLst>
            </p:cNvPr>
            <p:cNvPicPr>
              <a:picLocks noChangeAspect="1"/>
            </p:cNvPicPr>
            <p:nvPr/>
          </p:nvPicPr>
          <p:blipFill>
            <a:blip r:embed="rId5"/>
            <a:stretch>
              <a:fillRect/>
            </a:stretch>
          </p:blipFill>
          <p:spPr>
            <a:xfrm>
              <a:off x="5849493" y="1694727"/>
              <a:ext cx="2163247" cy="664368"/>
            </a:xfrm>
            <a:prstGeom prst="rect">
              <a:avLst/>
            </a:prstGeom>
          </p:spPr>
        </p:pic>
      </p:grpSp>
      <p:cxnSp>
        <p:nvCxnSpPr>
          <p:cNvPr id="15" name="Straight Arrow Connector 14">
            <a:extLst>
              <a:ext uri="{FF2B5EF4-FFF2-40B4-BE49-F238E27FC236}">
                <a16:creationId xmlns:a16="http://schemas.microsoft.com/office/drawing/2014/main" id="{9CE88439-D7DC-7A3C-5492-AF7CEF920D3C}"/>
              </a:ext>
            </a:extLst>
          </p:cNvPr>
          <p:cNvCxnSpPr>
            <a:cxnSpLocks/>
            <a:stCxn id="10" idx="2"/>
            <a:endCxn id="27" idx="1"/>
          </p:cNvCxnSpPr>
          <p:nvPr/>
        </p:nvCxnSpPr>
        <p:spPr>
          <a:xfrm>
            <a:off x="3461966" y="2254547"/>
            <a:ext cx="1444552" cy="641555"/>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812979EF-DE56-BC0C-E71A-2CE4EFDADB07}"/>
              </a:ext>
            </a:extLst>
          </p:cNvPr>
          <p:cNvCxnSpPr>
            <a:cxnSpLocks/>
            <a:stCxn id="8" idx="2"/>
            <a:endCxn id="27" idx="3"/>
          </p:cNvCxnSpPr>
          <p:nvPr/>
        </p:nvCxnSpPr>
        <p:spPr>
          <a:xfrm flipH="1">
            <a:off x="6992491" y="2257734"/>
            <a:ext cx="1634674" cy="638368"/>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8AC2EEB6-6756-F844-EF07-AB1FC3641A6E}"/>
              </a:ext>
            </a:extLst>
          </p:cNvPr>
          <p:cNvCxnSpPr>
            <a:cxnSpLocks/>
            <a:stCxn id="12" idx="2"/>
            <a:endCxn id="27" idx="0"/>
          </p:cNvCxnSpPr>
          <p:nvPr/>
        </p:nvCxnSpPr>
        <p:spPr>
          <a:xfrm>
            <a:off x="6092917" y="2085733"/>
            <a:ext cx="95" cy="232788"/>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sp>
        <p:nvSpPr>
          <p:cNvPr id="27" name="Flowchart: Multidocument 26">
            <a:extLst>
              <a:ext uri="{FF2B5EF4-FFF2-40B4-BE49-F238E27FC236}">
                <a16:creationId xmlns:a16="http://schemas.microsoft.com/office/drawing/2014/main" id="{C2ABC0B4-61AE-6C10-AF8E-E7052558B863}"/>
              </a:ext>
            </a:extLst>
          </p:cNvPr>
          <p:cNvSpPr/>
          <p:nvPr/>
        </p:nvSpPr>
        <p:spPr>
          <a:xfrm>
            <a:off x="4906518" y="2318521"/>
            <a:ext cx="2085973" cy="1155161"/>
          </a:xfrm>
          <a:prstGeom prst="flowChartMultidocumen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Repos w/ reduced test cases (~50% coverage)</a:t>
            </a:r>
          </a:p>
        </p:txBody>
      </p:sp>
      <p:cxnSp>
        <p:nvCxnSpPr>
          <p:cNvPr id="48" name="Straight Arrow Connector 47">
            <a:extLst>
              <a:ext uri="{FF2B5EF4-FFF2-40B4-BE49-F238E27FC236}">
                <a16:creationId xmlns:a16="http://schemas.microsoft.com/office/drawing/2014/main" id="{8E1281F5-61FB-B7E2-4358-1439A88718EC}"/>
              </a:ext>
            </a:extLst>
          </p:cNvPr>
          <p:cNvCxnSpPr>
            <a:cxnSpLocks/>
            <a:stCxn id="27" idx="2"/>
          </p:cNvCxnSpPr>
          <p:nvPr/>
        </p:nvCxnSpPr>
        <p:spPr>
          <a:xfrm>
            <a:off x="5804452" y="3429936"/>
            <a:ext cx="0" cy="397835"/>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grpSp>
        <p:nvGrpSpPr>
          <p:cNvPr id="7" name="Group 6">
            <a:extLst>
              <a:ext uri="{FF2B5EF4-FFF2-40B4-BE49-F238E27FC236}">
                <a16:creationId xmlns:a16="http://schemas.microsoft.com/office/drawing/2014/main" id="{461B3C51-1640-A6D3-F6D4-FAF96CEBCCEC}"/>
              </a:ext>
            </a:extLst>
          </p:cNvPr>
          <p:cNvGrpSpPr/>
          <p:nvPr/>
        </p:nvGrpSpPr>
        <p:grpSpPr>
          <a:xfrm>
            <a:off x="2971236" y="5627751"/>
            <a:ext cx="1324696" cy="1016515"/>
            <a:chOff x="5956712" y="3960620"/>
            <a:chExt cx="1324696" cy="1016515"/>
          </a:xfrm>
        </p:grpSpPr>
        <p:pic>
          <p:nvPicPr>
            <p:cNvPr id="4" name="Picture 4">
              <a:extLst>
                <a:ext uri="{FF2B5EF4-FFF2-40B4-BE49-F238E27FC236}">
                  <a16:creationId xmlns:a16="http://schemas.microsoft.com/office/drawing/2014/main" id="{9E7528D7-BE49-E5F1-3F54-23C0638837ED}"/>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artisticCement/>
                      </a14:imgEffect>
                      <a14:imgEffect>
                        <a14:colorTemperature colorTemp="4417"/>
                      </a14:imgEffect>
                    </a14:imgLayer>
                  </a14:imgProps>
                </a:ext>
                <a:ext uri="{28A0092B-C50C-407E-A947-70E740481C1C}">
                  <a14:useLocalDpi xmlns:a14="http://schemas.microsoft.com/office/drawing/2010/main" val="0"/>
                </a:ext>
              </a:extLst>
            </a:blip>
            <a:srcRect/>
            <a:stretch>
              <a:fillRect/>
            </a:stretch>
          </p:blipFill>
          <p:spPr bwMode="auto">
            <a:xfrm>
              <a:off x="6135243" y="3960620"/>
              <a:ext cx="933450" cy="93345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FFF8F27C-DED2-E097-1351-B3E00E91DC5C}"/>
                </a:ext>
              </a:extLst>
            </p:cNvPr>
            <p:cNvSpPr txBox="1"/>
            <p:nvPr/>
          </p:nvSpPr>
          <p:spPr>
            <a:xfrm>
              <a:off x="5956712" y="4607803"/>
              <a:ext cx="1324696" cy="369332"/>
            </a:xfrm>
            <a:prstGeom prst="rect">
              <a:avLst/>
            </a:prstGeom>
            <a:noFill/>
          </p:spPr>
          <p:txBody>
            <a:bodyPr wrap="square" rtlCol="0">
              <a:spAutoFit/>
            </a:bodyPr>
            <a:lstStyle/>
            <a:p>
              <a:pPr algn="ctr"/>
              <a:r>
                <a:rPr lang="en-US" b="1" dirty="0"/>
                <a:t>Sonnet 4.5</a:t>
              </a:r>
            </a:p>
          </p:txBody>
        </p:sp>
      </p:grpSp>
      <p:grpSp>
        <p:nvGrpSpPr>
          <p:cNvPr id="9" name="Group 8">
            <a:extLst>
              <a:ext uri="{FF2B5EF4-FFF2-40B4-BE49-F238E27FC236}">
                <a16:creationId xmlns:a16="http://schemas.microsoft.com/office/drawing/2014/main" id="{E02885CC-366F-4DED-CF49-114D01EEAA34}"/>
              </a:ext>
            </a:extLst>
          </p:cNvPr>
          <p:cNvGrpSpPr/>
          <p:nvPr/>
        </p:nvGrpSpPr>
        <p:grpSpPr>
          <a:xfrm>
            <a:off x="3003124" y="4544936"/>
            <a:ext cx="1260920" cy="1041978"/>
            <a:chOff x="5980054" y="2965926"/>
            <a:chExt cx="1260920" cy="1041978"/>
          </a:xfrm>
        </p:grpSpPr>
        <p:pic>
          <p:nvPicPr>
            <p:cNvPr id="3076" name="Picture 4">
              <a:extLst>
                <a:ext uri="{FF2B5EF4-FFF2-40B4-BE49-F238E27FC236}">
                  <a16:creationId xmlns:a16="http://schemas.microsoft.com/office/drawing/2014/main" id="{EAC976FA-96C1-EDBB-1673-C6A7450C1B9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135243" y="2965926"/>
              <a:ext cx="933450" cy="93345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45CB31DE-C942-C8D6-AE6B-BE9E2282D7A3}"/>
                </a:ext>
              </a:extLst>
            </p:cNvPr>
            <p:cNvSpPr txBox="1"/>
            <p:nvPr/>
          </p:nvSpPr>
          <p:spPr>
            <a:xfrm>
              <a:off x="5980054" y="3638572"/>
              <a:ext cx="1260920" cy="369332"/>
            </a:xfrm>
            <a:prstGeom prst="rect">
              <a:avLst/>
            </a:prstGeom>
            <a:noFill/>
          </p:spPr>
          <p:txBody>
            <a:bodyPr wrap="square" rtlCol="0">
              <a:spAutoFit/>
            </a:bodyPr>
            <a:lstStyle/>
            <a:p>
              <a:pPr algn="ctr"/>
              <a:r>
                <a:rPr lang="en-US" b="1" dirty="0"/>
                <a:t>Opus 4.1</a:t>
              </a:r>
            </a:p>
          </p:txBody>
        </p:sp>
      </p:grpSp>
      <p:sp>
        <p:nvSpPr>
          <p:cNvPr id="11" name="Flowchart: Process 10">
            <a:extLst>
              <a:ext uri="{FF2B5EF4-FFF2-40B4-BE49-F238E27FC236}">
                <a16:creationId xmlns:a16="http://schemas.microsoft.com/office/drawing/2014/main" id="{74D31DEE-A34B-8D18-6E00-7441DE418890}"/>
              </a:ext>
            </a:extLst>
          </p:cNvPr>
          <p:cNvSpPr/>
          <p:nvPr/>
        </p:nvSpPr>
        <p:spPr>
          <a:xfrm>
            <a:off x="4243075" y="3904473"/>
            <a:ext cx="1476374" cy="552450"/>
          </a:xfrm>
          <a:prstGeom prst="flowChart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Base</a:t>
            </a:r>
          </a:p>
        </p:txBody>
      </p:sp>
      <p:sp>
        <p:nvSpPr>
          <p:cNvPr id="14" name="Flowchart: Alternate Process 13">
            <a:extLst>
              <a:ext uri="{FF2B5EF4-FFF2-40B4-BE49-F238E27FC236}">
                <a16:creationId xmlns:a16="http://schemas.microsoft.com/office/drawing/2014/main" id="{9DF41003-E690-46E4-5913-9C503CAE6CF2}"/>
              </a:ext>
            </a:extLst>
          </p:cNvPr>
          <p:cNvSpPr/>
          <p:nvPr/>
        </p:nvSpPr>
        <p:spPr>
          <a:xfrm>
            <a:off x="5804452" y="3904473"/>
            <a:ext cx="1476375" cy="552450"/>
          </a:xfrm>
          <a:prstGeom prst="flowChartAlternate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/refine-tests</a:t>
            </a:r>
          </a:p>
        </p:txBody>
      </p:sp>
      <p:graphicFrame>
        <p:nvGraphicFramePr>
          <p:cNvPr id="18" name="Table 17">
            <a:extLst>
              <a:ext uri="{FF2B5EF4-FFF2-40B4-BE49-F238E27FC236}">
                <a16:creationId xmlns:a16="http://schemas.microsoft.com/office/drawing/2014/main" id="{42A74220-3B3A-C892-3FD5-8F6CDBF19F38}"/>
              </a:ext>
            </a:extLst>
          </p:cNvPr>
          <p:cNvGraphicFramePr>
            <a:graphicFrameLocks noGrp="1"/>
          </p:cNvGraphicFramePr>
          <p:nvPr>
            <p:extLst>
              <p:ext uri="{D42A27DB-BD31-4B8C-83A1-F6EECF244321}">
                <p14:modId xmlns:p14="http://schemas.microsoft.com/office/powerpoint/2010/main" val="1916308710"/>
              </p:ext>
            </p:extLst>
          </p:nvPr>
        </p:nvGraphicFramePr>
        <p:xfrm>
          <a:off x="4243074" y="4544936"/>
          <a:ext cx="3037750" cy="2016264"/>
        </p:xfrm>
        <a:graphic>
          <a:graphicData uri="http://schemas.openxmlformats.org/drawingml/2006/table">
            <a:tbl>
              <a:tblPr bandRow="1">
                <a:tableStyleId>{5C22544A-7EE6-4342-B048-85BDC9FD1C3A}</a:tableStyleId>
              </a:tblPr>
              <a:tblGrid>
                <a:gridCol w="1518875">
                  <a:extLst>
                    <a:ext uri="{9D8B030D-6E8A-4147-A177-3AD203B41FA5}">
                      <a16:colId xmlns:a16="http://schemas.microsoft.com/office/drawing/2014/main" val="4251502896"/>
                    </a:ext>
                  </a:extLst>
                </a:gridCol>
                <a:gridCol w="1518875">
                  <a:extLst>
                    <a:ext uri="{9D8B030D-6E8A-4147-A177-3AD203B41FA5}">
                      <a16:colId xmlns:a16="http://schemas.microsoft.com/office/drawing/2014/main" val="3569919260"/>
                    </a:ext>
                  </a:extLst>
                </a:gridCol>
              </a:tblGrid>
              <a:tr h="1008132">
                <a:tc>
                  <a:txBody>
                    <a:bodyPr/>
                    <a:lstStyle/>
                    <a:p>
                      <a:pPr algn="ctr"/>
                      <a:r>
                        <a:rPr lang="en-US" sz="1400" i="1" dirty="0"/>
                        <a:t>Base  </a:t>
                      </a:r>
                      <a:r>
                        <a:rPr lang="en-US" sz="1400" b="1" i="1" dirty="0"/>
                        <a:t>x</a:t>
                      </a:r>
                      <a:r>
                        <a:rPr lang="en-US" sz="1400" i="1" dirty="0"/>
                        <a:t>  Opus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i="1" dirty="0"/>
                        <a:t>Refine  </a:t>
                      </a:r>
                      <a:r>
                        <a:rPr lang="en-US" sz="1400" b="1" i="1" dirty="0"/>
                        <a:t>x</a:t>
                      </a:r>
                      <a:r>
                        <a:rPr lang="en-US" sz="1400" i="1" dirty="0"/>
                        <a:t>  Opus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52513563"/>
                  </a:ext>
                </a:extLst>
              </a:tr>
              <a:tr h="1008132">
                <a:tc>
                  <a:txBody>
                    <a:bodyPr/>
                    <a:lstStyle/>
                    <a:p>
                      <a:pPr algn="ctr"/>
                      <a:r>
                        <a:rPr lang="en-US" sz="1400" i="1" dirty="0"/>
                        <a:t>Base  </a:t>
                      </a:r>
                      <a:r>
                        <a:rPr lang="en-US" sz="1400" b="1" i="1" dirty="0"/>
                        <a:t>x</a:t>
                      </a:r>
                      <a:r>
                        <a:rPr lang="en-US" sz="1400" i="1" dirty="0"/>
                        <a:t>  Sonnet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i="1" dirty="0"/>
                        <a:t>Refine  </a:t>
                      </a:r>
                      <a:r>
                        <a:rPr lang="en-US" sz="1400" b="1" i="1" dirty="0"/>
                        <a:t>x</a:t>
                      </a:r>
                      <a:r>
                        <a:rPr lang="en-US" sz="1400" i="1" dirty="0"/>
                        <a:t>  Sonnet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3491031"/>
                  </a:ext>
                </a:extLst>
              </a:tr>
            </a:tbl>
          </a:graphicData>
        </a:graphic>
      </p:graphicFrame>
      <p:cxnSp>
        <p:nvCxnSpPr>
          <p:cNvPr id="20" name="Connector: Curved 19">
            <a:extLst>
              <a:ext uri="{FF2B5EF4-FFF2-40B4-BE49-F238E27FC236}">
                <a16:creationId xmlns:a16="http://schemas.microsoft.com/office/drawing/2014/main" id="{A7BD4725-5957-6FB6-DD58-5C986A8A77CA}"/>
              </a:ext>
            </a:extLst>
          </p:cNvPr>
          <p:cNvCxnSpPr>
            <a:cxnSpLocks/>
          </p:cNvCxnSpPr>
          <p:nvPr/>
        </p:nvCxnSpPr>
        <p:spPr>
          <a:xfrm flipV="1">
            <a:off x="5752833" y="4248883"/>
            <a:ext cx="3319773" cy="1304185"/>
          </a:xfrm>
          <a:prstGeom prst="curved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sp>
        <p:nvSpPr>
          <p:cNvPr id="29" name="TextBox 28">
            <a:extLst>
              <a:ext uri="{FF2B5EF4-FFF2-40B4-BE49-F238E27FC236}">
                <a16:creationId xmlns:a16="http://schemas.microsoft.com/office/drawing/2014/main" id="{0B8652D0-0963-D91A-7022-75978AF3AFC2}"/>
              </a:ext>
            </a:extLst>
          </p:cNvPr>
          <p:cNvSpPr txBox="1"/>
          <p:nvPr/>
        </p:nvSpPr>
        <p:spPr>
          <a:xfrm>
            <a:off x="9072609" y="3956577"/>
            <a:ext cx="2747187" cy="1846659"/>
          </a:xfrm>
          <a:prstGeom prst="rect">
            <a:avLst/>
          </a:prstGeom>
          <a:noFill/>
        </p:spPr>
        <p:txBody>
          <a:bodyPr wrap="square" rtlCol="0">
            <a:spAutoFit/>
          </a:bodyPr>
          <a:lstStyle/>
          <a:p>
            <a:r>
              <a:rPr lang="en-US" sz="2400" b="1" dirty="0"/>
              <a:t>Measuring:</a:t>
            </a:r>
          </a:p>
          <a:p>
            <a:pPr marL="285750" indent="-285750">
              <a:buFont typeface="Arial" panose="020B0604020202020204" pitchFamily="34" charset="0"/>
              <a:buChar char="•"/>
            </a:pPr>
            <a:r>
              <a:rPr lang="en-US" i="1" dirty="0"/>
              <a:t>Coverage</a:t>
            </a:r>
          </a:p>
          <a:p>
            <a:pPr marL="285750" indent="-285750">
              <a:buFont typeface="Arial" panose="020B0604020202020204" pitchFamily="34" charset="0"/>
              <a:buChar char="•"/>
            </a:pPr>
            <a:r>
              <a:rPr lang="en-US" i="1" dirty="0"/>
              <a:t>Pass Rate</a:t>
            </a:r>
          </a:p>
          <a:p>
            <a:pPr marL="285750" indent="-285750">
              <a:buFont typeface="Arial" panose="020B0604020202020204" pitchFamily="34" charset="0"/>
              <a:buChar char="•"/>
            </a:pPr>
            <a:r>
              <a:rPr lang="en-US" i="1" dirty="0"/>
              <a:t>Number of tests</a:t>
            </a:r>
          </a:p>
          <a:p>
            <a:pPr marL="285750" indent="-285750">
              <a:buFont typeface="Arial" panose="020B0604020202020204" pitchFamily="34" charset="0"/>
              <a:buChar char="•"/>
            </a:pPr>
            <a:r>
              <a:rPr lang="en-US" i="1" dirty="0"/>
              <a:t>Tests/</a:t>
            </a:r>
            <a:r>
              <a:rPr lang="en-US" i="1" dirty="0" err="1"/>
              <a:t>Mtokens</a:t>
            </a:r>
            <a:endParaRPr lang="en-US" i="1" dirty="0"/>
          </a:p>
          <a:p>
            <a:pPr marL="285750" indent="-285750">
              <a:buFont typeface="Arial" panose="020B0604020202020204" pitchFamily="34" charset="0"/>
              <a:buChar char="•"/>
            </a:pPr>
            <a:endParaRPr lang="en-US" dirty="0"/>
          </a:p>
        </p:txBody>
      </p:sp>
      <p:sp>
        <p:nvSpPr>
          <p:cNvPr id="33" name="TextBox 32">
            <a:extLst>
              <a:ext uri="{FF2B5EF4-FFF2-40B4-BE49-F238E27FC236}">
                <a16:creationId xmlns:a16="http://schemas.microsoft.com/office/drawing/2014/main" id="{2689D32A-B5BD-34C7-2E0F-44A0E67FEA0F}"/>
              </a:ext>
            </a:extLst>
          </p:cNvPr>
          <p:cNvSpPr txBox="1"/>
          <p:nvPr/>
        </p:nvSpPr>
        <p:spPr>
          <a:xfrm>
            <a:off x="7069765" y="2972804"/>
            <a:ext cx="4084010" cy="369332"/>
          </a:xfrm>
          <a:prstGeom prst="rect">
            <a:avLst/>
          </a:prstGeom>
          <a:noFill/>
        </p:spPr>
        <p:txBody>
          <a:bodyPr wrap="square">
            <a:spAutoFit/>
          </a:bodyPr>
          <a:lstStyle/>
          <a:p>
            <a:pPr algn="l" rtl="0" fontAlgn="base"/>
            <a:r>
              <a:rPr lang="en-US" sz="1800" b="0" i="0" dirty="0">
                <a:solidFill>
                  <a:srgbClr val="242424"/>
                </a:solidFill>
                <a:effectLst/>
                <a:latin typeface="Aptos" panose="020B0004020202020204" pitchFamily="34" charset="0"/>
              </a:rPr>
              <a:t>Removed tests until ~50% coverage</a:t>
            </a:r>
          </a:p>
        </p:txBody>
      </p:sp>
      <p:sp>
        <p:nvSpPr>
          <p:cNvPr id="34" name="TextBox 33">
            <a:extLst>
              <a:ext uri="{FF2B5EF4-FFF2-40B4-BE49-F238E27FC236}">
                <a16:creationId xmlns:a16="http://schemas.microsoft.com/office/drawing/2014/main" id="{ECD8B4C9-738B-8940-1E49-1FB14EC08FCF}"/>
              </a:ext>
            </a:extLst>
          </p:cNvPr>
          <p:cNvSpPr txBox="1"/>
          <p:nvPr/>
        </p:nvSpPr>
        <p:spPr>
          <a:xfrm>
            <a:off x="2853799" y="4064217"/>
            <a:ext cx="1765990" cy="369332"/>
          </a:xfrm>
          <a:prstGeom prst="rect">
            <a:avLst/>
          </a:prstGeom>
          <a:noFill/>
        </p:spPr>
        <p:txBody>
          <a:bodyPr wrap="square">
            <a:spAutoFit/>
          </a:bodyPr>
          <a:lstStyle/>
          <a:p>
            <a:pPr algn="l" rtl="0" fontAlgn="base"/>
            <a:r>
              <a:rPr lang="en-US" sz="1800" b="0" i="0" dirty="0">
                <a:solidFill>
                  <a:srgbClr val="242424"/>
                </a:solidFill>
                <a:effectLst/>
                <a:latin typeface="Aptos" panose="020B0004020202020204" pitchFamily="34" charset="0"/>
              </a:rPr>
              <a:t>(4 AI agents)</a:t>
            </a:r>
          </a:p>
        </p:txBody>
      </p:sp>
      <p:sp>
        <p:nvSpPr>
          <p:cNvPr id="36" name="TextBox 35">
            <a:extLst>
              <a:ext uri="{FF2B5EF4-FFF2-40B4-BE49-F238E27FC236}">
                <a16:creationId xmlns:a16="http://schemas.microsoft.com/office/drawing/2014/main" id="{C15A292E-21D3-34A0-58B8-0A7664097C68}"/>
              </a:ext>
            </a:extLst>
          </p:cNvPr>
          <p:cNvSpPr txBox="1"/>
          <p:nvPr/>
        </p:nvSpPr>
        <p:spPr>
          <a:xfrm>
            <a:off x="1590871" y="5376926"/>
            <a:ext cx="1578941" cy="369332"/>
          </a:xfrm>
          <a:prstGeom prst="rect">
            <a:avLst/>
          </a:prstGeom>
          <a:noFill/>
        </p:spPr>
        <p:txBody>
          <a:bodyPr wrap="square">
            <a:spAutoFit/>
          </a:bodyPr>
          <a:lstStyle/>
          <a:p>
            <a:r>
              <a:rPr lang="en-US" sz="1800" b="0" i="0" dirty="0">
                <a:solidFill>
                  <a:srgbClr val="242424"/>
                </a:solidFill>
                <a:effectLst/>
                <a:latin typeface="Aptos" panose="020B0004020202020204" pitchFamily="34" charset="0"/>
              </a:rPr>
              <a:t>Two models:</a:t>
            </a:r>
            <a:endParaRPr lang="en-US" dirty="0"/>
          </a:p>
        </p:txBody>
      </p:sp>
      <p:sp>
        <p:nvSpPr>
          <p:cNvPr id="37" name="TextBox 36">
            <a:extLst>
              <a:ext uri="{FF2B5EF4-FFF2-40B4-BE49-F238E27FC236}">
                <a16:creationId xmlns:a16="http://schemas.microsoft.com/office/drawing/2014/main" id="{089A757E-D827-E6B4-7137-8693B288F13D}"/>
              </a:ext>
            </a:extLst>
          </p:cNvPr>
          <p:cNvSpPr txBox="1"/>
          <p:nvPr/>
        </p:nvSpPr>
        <p:spPr>
          <a:xfrm>
            <a:off x="3995959" y="3477282"/>
            <a:ext cx="1765990" cy="369332"/>
          </a:xfrm>
          <a:prstGeom prst="rect">
            <a:avLst/>
          </a:prstGeom>
          <a:noFill/>
        </p:spPr>
        <p:txBody>
          <a:bodyPr wrap="square">
            <a:spAutoFit/>
          </a:bodyPr>
          <a:lstStyle/>
          <a:p>
            <a:r>
              <a:rPr lang="en-US" sz="1800" b="0" i="0" dirty="0">
                <a:solidFill>
                  <a:srgbClr val="242424"/>
                </a:solidFill>
                <a:effectLst/>
                <a:latin typeface="Aptos" panose="020B0004020202020204" pitchFamily="34" charset="0"/>
              </a:rPr>
              <a:t>Two strategies:</a:t>
            </a:r>
            <a:endParaRPr lang="en-US" dirty="0"/>
          </a:p>
        </p:txBody>
      </p:sp>
      <p:sp>
        <p:nvSpPr>
          <p:cNvPr id="39" name="TextBox 38">
            <a:extLst>
              <a:ext uri="{FF2B5EF4-FFF2-40B4-BE49-F238E27FC236}">
                <a16:creationId xmlns:a16="http://schemas.microsoft.com/office/drawing/2014/main" id="{19A29107-DB84-C343-66EA-F727AC46F963}"/>
              </a:ext>
            </a:extLst>
          </p:cNvPr>
          <p:cNvSpPr txBox="1"/>
          <p:nvPr/>
        </p:nvSpPr>
        <p:spPr>
          <a:xfrm>
            <a:off x="3336744" y="1042442"/>
            <a:ext cx="6096000" cy="369332"/>
          </a:xfrm>
          <a:prstGeom prst="rect">
            <a:avLst/>
          </a:prstGeom>
          <a:noFill/>
        </p:spPr>
        <p:txBody>
          <a:bodyPr wrap="square">
            <a:spAutoFit/>
          </a:bodyPr>
          <a:lstStyle/>
          <a:p>
            <a:pPr algn="l" rtl="0" fontAlgn="base"/>
            <a:r>
              <a:rPr lang="en-US" dirty="0">
                <a:solidFill>
                  <a:srgbClr val="242424"/>
                </a:solidFill>
                <a:latin typeface="Aptos" panose="020B0004020202020204" pitchFamily="34" charset="0"/>
              </a:rPr>
              <a:t>Obtained 3 P</a:t>
            </a:r>
            <a:r>
              <a:rPr lang="en-US" sz="1800" b="0" i="0" dirty="0">
                <a:solidFill>
                  <a:srgbClr val="242424"/>
                </a:solidFill>
                <a:effectLst/>
                <a:latin typeface="Aptos" panose="020B0004020202020204" pitchFamily="34" charset="0"/>
              </a:rPr>
              <a:t>ython repos with test suites:</a:t>
            </a:r>
          </a:p>
        </p:txBody>
      </p:sp>
      <p:sp>
        <p:nvSpPr>
          <p:cNvPr id="21" name="TextBox 20">
            <a:extLst>
              <a:ext uri="{FF2B5EF4-FFF2-40B4-BE49-F238E27FC236}">
                <a16:creationId xmlns:a16="http://schemas.microsoft.com/office/drawing/2014/main" id="{E683AC9D-75F9-A21E-34FF-CD3065AC4F12}"/>
              </a:ext>
            </a:extLst>
          </p:cNvPr>
          <p:cNvSpPr txBox="1"/>
          <p:nvPr/>
        </p:nvSpPr>
        <p:spPr>
          <a:xfrm>
            <a:off x="9991725" y="6334780"/>
            <a:ext cx="2200275" cy="523220"/>
          </a:xfrm>
          <a:prstGeom prst="rect">
            <a:avLst/>
          </a:prstGeom>
          <a:noFill/>
        </p:spPr>
        <p:txBody>
          <a:bodyPr wrap="square" rtlCol="0">
            <a:spAutoFit/>
          </a:bodyPr>
          <a:lstStyle/>
          <a:p>
            <a:r>
              <a:rPr lang="en-US" sz="2800" b="1" dirty="0">
                <a:hlinkClick r:id="rId9"/>
              </a:rPr>
              <a:t>DEMO (6:22)</a:t>
            </a:r>
            <a:endParaRPr lang="en-US" sz="2800" b="1" dirty="0"/>
          </a:p>
        </p:txBody>
      </p:sp>
    </p:spTree>
    <p:extLst>
      <p:ext uri="{BB962C8B-B14F-4D97-AF65-F5344CB8AC3E}">
        <p14:creationId xmlns:p14="http://schemas.microsoft.com/office/powerpoint/2010/main" val="14688768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CC2659-C1B2-A10A-E8F8-CD97B83A6F43}"/>
              </a:ext>
            </a:extLst>
          </p:cNvPr>
          <p:cNvSpPr>
            <a:spLocks noGrp="1"/>
          </p:cNvSpPr>
          <p:nvPr>
            <p:ph type="title"/>
          </p:nvPr>
        </p:nvSpPr>
        <p:spPr>
          <a:xfrm>
            <a:off x="-190500" y="0"/>
            <a:ext cx="3086100" cy="1325563"/>
          </a:xfrm>
        </p:spPr>
        <p:txBody>
          <a:bodyPr>
            <a:normAutofit fontScale="90000"/>
          </a:bodyPr>
          <a:lstStyle/>
          <a:p>
            <a:r>
              <a:rPr lang="en-US" dirty="0"/>
              <a:t>    Preliminary   </a:t>
            </a:r>
            <a:br>
              <a:rPr lang="en-US" dirty="0"/>
            </a:br>
            <a:r>
              <a:rPr lang="en-US" dirty="0"/>
              <a:t>      Results</a:t>
            </a:r>
          </a:p>
        </p:txBody>
      </p:sp>
      <p:sp>
        <p:nvSpPr>
          <p:cNvPr id="13" name="Content Placeholder 12">
            <a:extLst>
              <a:ext uri="{FF2B5EF4-FFF2-40B4-BE49-F238E27FC236}">
                <a16:creationId xmlns:a16="http://schemas.microsoft.com/office/drawing/2014/main" id="{67E4ECE7-79C1-05D7-0D4F-14D6F3A3E0B7}"/>
              </a:ext>
            </a:extLst>
          </p:cNvPr>
          <p:cNvSpPr>
            <a:spLocks noGrp="1"/>
          </p:cNvSpPr>
          <p:nvPr>
            <p:ph idx="1"/>
          </p:nvPr>
        </p:nvSpPr>
        <p:spPr>
          <a:xfrm>
            <a:off x="38371" y="3024161"/>
            <a:ext cx="2413000" cy="4351338"/>
          </a:xfrm>
        </p:spPr>
        <p:txBody>
          <a:bodyPr/>
          <a:lstStyle/>
          <a:p>
            <a:r>
              <a:rPr lang="en-US" dirty="0"/>
              <a:t>Negative result!</a:t>
            </a:r>
          </a:p>
          <a:p>
            <a:r>
              <a:rPr lang="en-US" dirty="0"/>
              <a:t>Base model does better!</a:t>
            </a:r>
          </a:p>
          <a:p>
            <a:r>
              <a:rPr lang="en-US" dirty="0"/>
              <a:t>Refinement command not effective as written.</a:t>
            </a:r>
          </a:p>
        </p:txBody>
      </p:sp>
      <p:pic>
        <p:nvPicPr>
          <p:cNvPr id="17" name="Picture 16">
            <a:extLst>
              <a:ext uri="{FF2B5EF4-FFF2-40B4-BE49-F238E27FC236}">
                <a16:creationId xmlns:a16="http://schemas.microsoft.com/office/drawing/2014/main" id="{3F132B47-F15D-0287-FF78-7374B0518831}"/>
              </a:ext>
            </a:extLst>
          </p:cNvPr>
          <p:cNvPicPr>
            <a:picLocks noChangeAspect="1"/>
          </p:cNvPicPr>
          <p:nvPr/>
        </p:nvPicPr>
        <p:blipFill>
          <a:blip r:embed="rId3"/>
          <a:srcRect t="7778"/>
          <a:stretch>
            <a:fillRect/>
          </a:stretch>
        </p:blipFill>
        <p:spPr>
          <a:xfrm>
            <a:off x="2628900" y="0"/>
            <a:ext cx="9563100" cy="6858000"/>
          </a:xfrm>
          <a:prstGeom prst="rect">
            <a:avLst/>
          </a:prstGeom>
        </p:spPr>
      </p:pic>
      <p:pic>
        <p:nvPicPr>
          <p:cNvPr id="15" name="Picture 14">
            <a:extLst>
              <a:ext uri="{FF2B5EF4-FFF2-40B4-BE49-F238E27FC236}">
                <a16:creationId xmlns:a16="http://schemas.microsoft.com/office/drawing/2014/main" id="{BCADE6B1-D4E1-0035-857B-6BD82AA19C88}"/>
              </a:ext>
            </a:extLst>
          </p:cNvPr>
          <p:cNvPicPr>
            <a:picLocks noChangeAspect="1"/>
          </p:cNvPicPr>
          <p:nvPr/>
        </p:nvPicPr>
        <p:blipFill>
          <a:blip r:embed="rId4"/>
          <a:stretch>
            <a:fillRect/>
          </a:stretch>
        </p:blipFill>
        <p:spPr>
          <a:xfrm rot="5400000">
            <a:off x="10714533" y="4882482"/>
            <a:ext cx="1309436" cy="1574800"/>
          </a:xfrm>
          <a:prstGeom prst="rect">
            <a:avLst/>
          </a:prstGeom>
        </p:spPr>
      </p:pic>
      <p:sp>
        <p:nvSpPr>
          <p:cNvPr id="18" name="TextBox 17">
            <a:extLst>
              <a:ext uri="{FF2B5EF4-FFF2-40B4-BE49-F238E27FC236}">
                <a16:creationId xmlns:a16="http://schemas.microsoft.com/office/drawing/2014/main" id="{D6540CD5-2DBC-2C45-62AB-8A0F6293C37D}"/>
              </a:ext>
            </a:extLst>
          </p:cNvPr>
          <p:cNvSpPr txBox="1"/>
          <p:nvPr/>
        </p:nvSpPr>
        <p:spPr>
          <a:xfrm>
            <a:off x="10521102" y="5015164"/>
            <a:ext cx="1696298" cy="369332"/>
          </a:xfrm>
          <a:prstGeom prst="rect">
            <a:avLst/>
          </a:prstGeom>
          <a:noFill/>
        </p:spPr>
        <p:txBody>
          <a:bodyPr wrap="none" rtlCol="0">
            <a:spAutoFit/>
          </a:bodyPr>
          <a:lstStyle/>
          <a:p>
            <a:r>
              <a:rPr lang="en-US" dirty="0"/>
              <a:t>Sonnet - Refine</a:t>
            </a:r>
          </a:p>
        </p:txBody>
      </p:sp>
      <p:sp>
        <p:nvSpPr>
          <p:cNvPr id="19" name="TextBox 18">
            <a:extLst>
              <a:ext uri="{FF2B5EF4-FFF2-40B4-BE49-F238E27FC236}">
                <a16:creationId xmlns:a16="http://schemas.microsoft.com/office/drawing/2014/main" id="{66276253-D521-5E84-DBFE-A7A81DA416C7}"/>
              </a:ext>
            </a:extLst>
          </p:cNvPr>
          <p:cNvSpPr txBox="1"/>
          <p:nvPr/>
        </p:nvSpPr>
        <p:spPr>
          <a:xfrm>
            <a:off x="10521102" y="5325950"/>
            <a:ext cx="1550424" cy="369332"/>
          </a:xfrm>
          <a:prstGeom prst="rect">
            <a:avLst/>
          </a:prstGeom>
          <a:noFill/>
        </p:spPr>
        <p:txBody>
          <a:bodyPr wrap="none" rtlCol="0">
            <a:spAutoFit/>
          </a:bodyPr>
          <a:lstStyle/>
          <a:p>
            <a:r>
              <a:rPr lang="en-US" dirty="0"/>
              <a:t>Sonnet - Base</a:t>
            </a:r>
          </a:p>
        </p:txBody>
      </p:sp>
      <p:sp>
        <p:nvSpPr>
          <p:cNvPr id="20" name="TextBox 19">
            <a:extLst>
              <a:ext uri="{FF2B5EF4-FFF2-40B4-BE49-F238E27FC236}">
                <a16:creationId xmlns:a16="http://schemas.microsoft.com/office/drawing/2014/main" id="{E9FE9B2A-BBE8-2A95-CE7E-EACB57BAF2EF}"/>
              </a:ext>
            </a:extLst>
          </p:cNvPr>
          <p:cNvSpPr txBox="1"/>
          <p:nvPr/>
        </p:nvSpPr>
        <p:spPr>
          <a:xfrm>
            <a:off x="10521102" y="5644482"/>
            <a:ext cx="1527982" cy="369332"/>
          </a:xfrm>
          <a:prstGeom prst="rect">
            <a:avLst/>
          </a:prstGeom>
          <a:noFill/>
        </p:spPr>
        <p:txBody>
          <a:bodyPr wrap="none" rtlCol="0">
            <a:spAutoFit/>
          </a:bodyPr>
          <a:lstStyle/>
          <a:p>
            <a:r>
              <a:rPr lang="en-US" dirty="0"/>
              <a:t>Opus - Refine</a:t>
            </a:r>
          </a:p>
        </p:txBody>
      </p:sp>
      <p:sp>
        <p:nvSpPr>
          <p:cNvPr id="21" name="TextBox 20">
            <a:extLst>
              <a:ext uri="{FF2B5EF4-FFF2-40B4-BE49-F238E27FC236}">
                <a16:creationId xmlns:a16="http://schemas.microsoft.com/office/drawing/2014/main" id="{42718FA1-37BD-26F1-911A-C2CED9FC8A9A}"/>
              </a:ext>
            </a:extLst>
          </p:cNvPr>
          <p:cNvSpPr txBox="1"/>
          <p:nvPr/>
        </p:nvSpPr>
        <p:spPr>
          <a:xfrm>
            <a:off x="10521102" y="5955268"/>
            <a:ext cx="1391728" cy="369332"/>
          </a:xfrm>
          <a:prstGeom prst="rect">
            <a:avLst/>
          </a:prstGeom>
          <a:noFill/>
        </p:spPr>
        <p:txBody>
          <a:bodyPr wrap="none" rtlCol="0">
            <a:spAutoFit/>
          </a:bodyPr>
          <a:lstStyle/>
          <a:p>
            <a:r>
              <a:rPr lang="en-US" dirty="0"/>
              <a:t>Opus - Base</a:t>
            </a:r>
          </a:p>
        </p:txBody>
      </p:sp>
      <p:pic>
        <p:nvPicPr>
          <p:cNvPr id="25" name="Picture 24" descr="A person with a thumbs down&#10;&#10;AI-generated content may be incorrect.">
            <a:extLst>
              <a:ext uri="{FF2B5EF4-FFF2-40B4-BE49-F238E27FC236}">
                <a16:creationId xmlns:a16="http://schemas.microsoft.com/office/drawing/2014/main" id="{4DC048C0-CEFC-C75B-6F7F-26183F89E3D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7007" y="1401763"/>
            <a:ext cx="1200150" cy="1200150"/>
          </a:xfrm>
          <a:prstGeom prst="rect">
            <a:avLst/>
          </a:prstGeom>
        </p:spPr>
      </p:pic>
    </p:spTree>
    <p:extLst>
      <p:ext uri="{BB962C8B-B14F-4D97-AF65-F5344CB8AC3E}">
        <p14:creationId xmlns:p14="http://schemas.microsoft.com/office/powerpoint/2010/main" val="312281246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4410</TotalTime>
  <Words>2350</Words>
  <Application>Microsoft Office PowerPoint</Application>
  <PresentationFormat>Widescreen</PresentationFormat>
  <Paragraphs>108</Paragraphs>
  <Slides>10</Slides>
  <Notes>10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Aptos</vt:lpstr>
      <vt:lpstr>Aptos Display</vt:lpstr>
      <vt:lpstr>Arial</vt:lpstr>
      <vt:lpstr>Office Theme</vt:lpstr>
      <vt:lpstr>Automatic Generation of Automated Test Suites</vt:lpstr>
      <vt:lpstr>     Problem: Test Suites are Incomplete</vt:lpstr>
      <vt:lpstr>     Solution: AI Coding Agents</vt:lpstr>
      <vt:lpstr>     The Question</vt:lpstr>
      <vt:lpstr>     Methodology</vt:lpstr>
      <vt:lpstr>     Methodology - Background</vt:lpstr>
      <vt:lpstr>     Methodology – Base Prompt</vt:lpstr>
      <vt:lpstr>     Methodology – Executed</vt:lpstr>
      <vt:lpstr>    Preliminary          Results</vt:lpstr>
      <vt:lpstr>     Refining the refiner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 HS</dc:creator>
  <cp:lastModifiedBy>R HS</cp:lastModifiedBy>
  <cp:revision>4</cp:revision>
  <dcterms:created xsi:type="dcterms:W3CDTF">2025-10-03T12:34:43Z</dcterms:created>
  <dcterms:modified xsi:type="dcterms:W3CDTF">2025-10-07T11:27:05Z</dcterms:modified>
</cp:coreProperties>
</file>